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8" r:id="rId20"/>
    <p:sldId id="280" r:id="rId21"/>
    <p:sldId id="279" r:id="rId22"/>
    <p:sldId id="281"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60"/>
  </p:normalViewPr>
  <p:slideViewPr>
    <p:cSldViewPr snapToGrid="0">
      <p:cViewPr varScale="1">
        <p:scale>
          <a:sx n="86" d="100"/>
          <a:sy n="86" d="100"/>
        </p:scale>
        <p:origin x="59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a:t>
          </a:r>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7055177E-E40D-49DB-981F-72B7F1B04116}">
      <dgm:prSet phldrT="[Text]"/>
      <dgm:spPr/>
      <dgm:t>
        <a:bodyPr/>
        <a:lstStyle/>
        <a:p>
          <a:r>
            <a:rPr lang="en-US" dirty="0"/>
            <a:t>Reveal</a:t>
          </a:r>
        </a:p>
      </dgm:t>
    </dgm:pt>
    <dgm:pt modelId="{23FF0D60-CF6F-4F6C-8CDE-2673BA8E117A}" type="parTrans" cxnId="{DD7BD965-9309-4629-BBCA-6EDD1547C084}">
      <dgm:prSet/>
      <dgm:spPr/>
      <dgm:t>
        <a:bodyPr/>
        <a:lstStyle/>
        <a:p>
          <a:endParaRPr lang="en-US"/>
        </a:p>
      </dgm:t>
    </dgm:pt>
    <dgm:pt modelId="{44C600EF-3A63-432D-8613-6DED78AD0F96}" type="sibTrans" cxnId="{DD7BD965-9309-4629-BBCA-6EDD1547C084}">
      <dgm:prSet/>
      <dgm:spPr/>
      <dgm:t>
        <a:bodyPr/>
        <a:lstStyle/>
        <a:p>
          <a:endParaRPr lang="en-US"/>
        </a:p>
      </dgm:t>
    </dgm:pt>
    <dgm:pt modelId="{B7BC03D2-B381-464D-BED2-7B07050849EE}">
      <dgm:prSet phldrT="[Text]"/>
      <dgm:spPr/>
      <dgm:t>
        <a:bodyPr/>
        <a:lstStyle/>
        <a:p>
          <a:r>
            <a:rPr lang="en-US" dirty="0"/>
            <a:t>Respond</a:t>
          </a:r>
        </a:p>
      </dgm:t>
    </dgm:pt>
    <dgm:pt modelId="{C50D3CA7-E7DD-49C3-AACA-C095198E6100}" type="parTrans" cxnId="{83D0C748-468C-437C-8471-408405403E55}">
      <dgm:prSet/>
      <dgm:spPr/>
      <dgm:t>
        <a:bodyPr/>
        <a:lstStyle/>
        <a:p>
          <a:endParaRPr lang="en-US"/>
        </a:p>
      </dgm:t>
    </dgm:pt>
    <dgm:pt modelId="{7E8A1AAE-AD0D-40D0-BBF4-A14EB75C8FBB}" type="sibTrans" cxnId="{83D0C748-468C-437C-8471-408405403E55}">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4E415604-0060-4615-875B-3ABBE3E3F936}" type="presOf" srcId="{7055177E-E40D-49DB-981F-72B7F1B04116}" destId="{2376B67A-5CDC-4525-9CE0-23174BD6B10B}" srcOrd="1" destOrd="0" presId="urn:microsoft.com/office/officeart/2005/8/layout/vProcess5"/>
    <dgm:cxn modelId="{E02A9004-C789-42A0-B54E-B21DA115F780}" type="presOf" srcId="{B7BC03D2-B381-464D-BED2-7B07050849EE}" destId="{08B92AA5-8C06-4C54-B2BB-EA1807753641}" srcOrd="1" destOrd="0" presId="urn:microsoft.com/office/officeart/2005/8/layout/vProcess5"/>
    <dgm:cxn modelId="{D84B4630-47DC-4CE4-8CE8-712FCD8C7604}" type="presOf" srcId="{44C600EF-3A63-432D-8613-6DED78AD0F96}" destId="{B6E72759-B343-4867-9EAE-EAC765E34B46}" srcOrd="0" destOrd="0" presId="urn:microsoft.com/office/officeart/2005/8/layout/vProcess5"/>
    <dgm:cxn modelId="{DD7BD965-9309-4629-BBCA-6EDD1547C084}" srcId="{6EDFDACE-37C9-4A94-805C-88F13A5745EB}" destId="{7055177E-E40D-49DB-981F-72B7F1B04116}" srcOrd="1" destOrd="0" parTransId="{23FF0D60-CF6F-4F6C-8CDE-2673BA8E117A}" sibTransId="{44C600EF-3A63-432D-8613-6DED78AD0F96}"/>
    <dgm:cxn modelId="{83D0C748-468C-437C-8471-408405403E55}" srcId="{6EDFDACE-37C9-4A94-805C-88F13A5745EB}" destId="{B7BC03D2-B381-464D-BED2-7B07050849EE}" srcOrd="2" destOrd="0" parTransId="{C50D3CA7-E7DD-49C3-AACA-C095198E6100}" sibTransId="{7E8A1AAE-AD0D-40D0-BBF4-A14EB75C8FBB}"/>
    <dgm:cxn modelId="{D4665A53-27E6-47AF-B9C5-6A9721856755}" type="presOf" srcId="{7055177E-E40D-49DB-981F-72B7F1B04116}" destId="{6C633653-666E-402A-B0B5-018BA0638980}" srcOrd="0" destOrd="0" presId="urn:microsoft.com/office/officeart/2005/8/layout/vProcess5"/>
    <dgm:cxn modelId="{2880957A-220E-4CAE-9CB9-5A7B89574ABA}" type="presOf" srcId="{6A31644E-E302-44EC-ACBC-6568EC3B864C}" destId="{09EC261C-7BC3-44E4-A7E6-912DBF9CF2F3}" srcOrd="0" destOrd="0" presId="urn:microsoft.com/office/officeart/2005/8/layout/vProcess5"/>
    <dgm:cxn modelId="{B9C6F89F-620B-47F3-A263-A92908A5E832}" type="presOf" srcId="{A8EB625D-721A-4F70-B2B5-57EA2C985AB0}" destId="{EA47C5A2-FDFA-4E18-91DC-50DA6C18E717}" srcOrd="0" destOrd="0" presId="urn:microsoft.com/office/officeart/2005/8/layout/vProcess5"/>
    <dgm:cxn modelId="{0A7CC8AD-A57A-456C-BFC5-BE9DB34209AF}" type="presOf" srcId="{B7BC03D2-B381-464D-BED2-7B07050849EE}" destId="{B4AD321D-43C0-4F3C-9A9A-6992F5EE43CB}" srcOrd="0"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54C345DB-EB1F-4DDB-99F9-3B43E7E11E01}" type="presOf" srcId="{6A31644E-E302-44EC-ACBC-6568EC3B864C}" destId="{E60F03F5-6DE3-4464-82A9-E9DAED8415B9}" srcOrd="1"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F9721D1A-C8EC-45F3-B50A-2A994936762D}" type="presParOf" srcId="{3EB5B6EB-34CA-4666-9C51-39EF73C4B4F8}" destId="{09EC261C-7BC3-44E4-A7E6-912DBF9CF2F3}" srcOrd="1" destOrd="0" presId="urn:microsoft.com/office/officeart/2005/8/layout/vProcess5"/>
    <dgm:cxn modelId="{869C276A-6E79-4498-BF50-E8482D4F545D}" type="presParOf" srcId="{3EB5B6EB-34CA-4666-9C51-39EF73C4B4F8}" destId="{6C633653-666E-402A-B0B5-018BA0638980}" srcOrd="2" destOrd="0" presId="urn:microsoft.com/office/officeart/2005/8/layout/vProcess5"/>
    <dgm:cxn modelId="{091AB93D-F7E2-40F9-BA0C-8F88EFC51C23}" type="presParOf" srcId="{3EB5B6EB-34CA-4666-9C51-39EF73C4B4F8}" destId="{B4AD321D-43C0-4F3C-9A9A-6992F5EE43CB}" srcOrd="3" destOrd="0" presId="urn:microsoft.com/office/officeart/2005/8/layout/vProcess5"/>
    <dgm:cxn modelId="{E44CFAC9-49C5-427B-8F99-0DEE77825E0F}" type="presParOf" srcId="{3EB5B6EB-34CA-4666-9C51-39EF73C4B4F8}" destId="{EA47C5A2-FDFA-4E18-91DC-50DA6C18E717}" srcOrd="4" destOrd="0" presId="urn:microsoft.com/office/officeart/2005/8/layout/vProcess5"/>
    <dgm:cxn modelId="{63FDF7D3-4209-43FE-A908-DAE8E026E549}" type="presParOf" srcId="{3EB5B6EB-34CA-4666-9C51-39EF73C4B4F8}" destId="{B6E72759-B343-4867-9EAE-EAC765E34B46}" srcOrd="5" destOrd="0" presId="urn:microsoft.com/office/officeart/2005/8/layout/vProcess5"/>
    <dgm:cxn modelId="{A38F8B7E-6CE4-42CF-BBB3-A93CFCA462B2}" type="presParOf" srcId="{3EB5B6EB-34CA-4666-9C51-39EF73C4B4F8}" destId="{E60F03F5-6DE3-4464-82A9-E9DAED8415B9}" srcOrd="6" destOrd="0" presId="urn:microsoft.com/office/officeart/2005/8/layout/vProcess5"/>
    <dgm:cxn modelId="{9300B3A9-94D5-4142-8B5E-DCB7671B9837}" type="presParOf" srcId="{3EB5B6EB-34CA-4666-9C51-39EF73C4B4F8}" destId="{2376B67A-5CDC-4525-9CE0-23174BD6B10B}" srcOrd="7" destOrd="0" presId="urn:microsoft.com/office/officeart/2005/8/layout/vProcess5"/>
    <dgm:cxn modelId="{623FC8D4-667D-4369-BF69-2AE8F241D462}"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 </a:t>
          </a:r>
          <a:r>
            <a:rPr lang="en-GB" dirty="0"/>
            <a:t>Listening and sharing with one another.</a:t>
          </a:r>
          <a:endParaRPr lang="en-US" dirty="0"/>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7055177E-E40D-49DB-981F-72B7F1B04116}">
      <dgm:prSet phldrT="[Text]"/>
      <dgm:spPr/>
      <dgm:t>
        <a:bodyPr/>
        <a:lstStyle/>
        <a:p>
          <a:r>
            <a:rPr lang="en-US" dirty="0"/>
            <a:t>Reveal - </a:t>
          </a:r>
          <a:r>
            <a:rPr lang="en-GB" dirty="0"/>
            <a:t>Listening to the Word of God and sharing in Holy Communion. </a:t>
          </a:r>
          <a:r>
            <a:rPr lang="en-US" dirty="0"/>
            <a:t> </a:t>
          </a:r>
        </a:p>
      </dgm:t>
    </dgm:pt>
    <dgm:pt modelId="{23FF0D60-CF6F-4F6C-8CDE-2673BA8E117A}" type="parTrans" cxnId="{DD7BD965-9309-4629-BBCA-6EDD1547C084}">
      <dgm:prSet/>
      <dgm:spPr/>
      <dgm:t>
        <a:bodyPr/>
        <a:lstStyle/>
        <a:p>
          <a:endParaRPr lang="en-US"/>
        </a:p>
      </dgm:t>
    </dgm:pt>
    <dgm:pt modelId="{44C600EF-3A63-432D-8613-6DED78AD0F96}" type="sibTrans" cxnId="{DD7BD965-9309-4629-BBCA-6EDD1547C084}">
      <dgm:prSet/>
      <dgm:spPr/>
      <dgm:t>
        <a:bodyPr/>
        <a:lstStyle/>
        <a:p>
          <a:endParaRPr lang="en-US"/>
        </a:p>
      </dgm:t>
    </dgm:pt>
    <dgm:pt modelId="{B7BC03D2-B381-464D-BED2-7B07050849EE}">
      <dgm:prSet phldrT="[Text]" custT="1"/>
      <dgm:spPr/>
      <dgm:t>
        <a:bodyPr/>
        <a:lstStyle/>
        <a:p>
          <a:r>
            <a:rPr lang="en-US" sz="2400" dirty="0"/>
            <a:t>Respond - </a:t>
          </a:r>
          <a:r>
            <a:rPr lang="en-GB" sz="2400" dirty="0"/>
            <a:t>Remembering, celebrating and responding to listening and sharing with one another and listening to the Word of God and sharing in Holy Communion. </a:t>
          </a:r>
          <a:endParaRPr lang="en-US" sz="2400" dirty="0"/>
        </a:p>
      </dgm:t>
    </dgm:pt>
    <dgm:pt modelId="{C50D3CA7-E7DD-49C3-AACA-C095198E6100}" type="parTrans" cxnId="{83D0C748-468C-437C-8471-408405403E55}">
      <dgm:prSet/>
      <dgm:spPr/>
      <dgm:t>
        <a:bodyPr/>
        <a:lstStyle/>
        <a:p>
          <a:endParaRPr lang="en-US"/>
        </a:p>
      </dgm:t>
    </dgm:pt>
    <dgm:pt modelId="{7E8A1AAE-AD0D-40D0-BBF4-A14EB75C8FBB}" type="sibTrans" cxnId="{83D0C748-468C-437C-8471-408405403E55}">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A65F6706-EC25-4F29-AAD8-4ED8166DD8B6}" type="presOf" srcId="{A8EB625D-721A-4F70-B2B5-57EA2C985AB0}" destId="{EA47C5A2-FDFA-4E18-91DC-50DA6C18E717}" srcOrd="0" destOrd="0" presId="urn:microsoft.com/office/officeart/2005/8/layout/vProcess5"/>
    <dgm:cxn modelId="{3A70022C-E627-4051-B3E8-FD4F02C97488}" type="presOf" srcId="{7055177E-E40D-49DB-981F-72B7F1B04116}" destId="{6C633653-666E-402A-B0B5-018BA0638980}" srcOrd="0" destOrd="0" presId="urn:microsoft.com/office/officeart/2005/8/layout/vProcess5"/>
    <dgm:cxn modelId="{320F6D5F-EE8C-4B58-9DBB-943204971C63}" type="presOf" srcId="{6A31644E-E302-44EC-ACBC-6568EC3B864C}" destId="{09EC261C-7BC3-44E4-A7E6-912DBF9CF2F3}" srcOrd="0" destOrd="0" presId="urn:microsoft.com/office/officeart/2005/8/layout/vProcess5"/>
    <dgm:cxn modelId="{6AD3C660-EEC6-4698-9360-98AB41F72B90}" type="presOf" srcId="{B7BC03D2-B381-464D-BED2-7B07050849EE}" destId="{08B92AA5-8C06-4C54-B2BB-EA1807753641}" srcOrd="1" destOrd="0" presId="urn:microsoft.com/office/officeart/2005/8/layout/vProcess5"/>
    <dgm:cxn modelId="{DD7BD965-9309-4629-BBCA-6EDD1547C084}" srcId="{6EDFDACE-37C9-4A94-805C-88F13A5745EB}" destId="{7055177E-E40D-49DB-981F-72B7F1B04116}" srcOrd="1" destOrd="0" parTransId="{23FF0D60-CF6F-4F6C-8CDE-2673BA8E117A}" sibTransId="{44C600EF-3A63-432D-8613-6DED78AD0F96}"/>
    <dgm:cxn modelId="{83D0C748-468C-437C-8471-408405403E55}" srcId="{6EDFDACE-37C9-4A94-805C-88F13A5745EB}" destId="{B7BC03D2-B381-464D-BED2-7B07050849EE}" srcOrd="2" destOrd="0" parTransId="{C50D3CA7-E7DD-49C3-AACA-C095198E6100}" sibTransId="{7E8A1AAE-AD0D-40D0-BBF4-A14EB75C8FBB}"/>
    <dgm:cxn modelId="{6BAEC16A-CA4F-48CA-AC10-743AF2BC427C}" type="presOf" srcId="{6A31644E-E302-44EC-ACBC-6568EC3B864C}" destId="{E60F03F5-6DE3-4464-82A9-E9DAED8415B9}" srcOrd="1" destOrd="0" presId="urn:microsoft.com/office/officeart/2005/8/layout/vProcess5"/>
    <dgm:cxn modelId="{467D6790-8014-449F-B3D9-74F4429A95F5}" type="presOf" srcId="{B7BC03D2-B381-464D-BED2-7B07050849EE}" destId="{B4AD321D-43C0-4F3C-9A9A-6992F5EE43CB}" srcOrd="0" destOrd="0" presId="urn:microsoft.com/office/officeart/2005/8/layout/vProcess5"/>
    <dgm:cxn modelId="{81CBA7B4-314E-452C-AD9E-C12D1FAC9B5C}" type="presOf" srcId="{7055177E-E40D-49DB-981F-72B7F1B04116}" destId="{2376B67A-5CDC-4525-9CE0-23174BD6B10B}" srcOrd="1"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C42A76D6-E84F-4B8A-BB63-7E8C9CE257AA}" type="presOf" srcId="{44C600EF-3A63-432D-8613-6DED78AD0F96}" destId="{B6E72759-B343-4867-9EAE-EAC765E34B46}" srcOrd="0"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33D156E4-4ADC-47A4-81A5-B884618EF86A}" type="presParOf" srcId="{3EB5B6EB-34CA-4666-9C51-39EF73C4B4F8}" destId="{09EC261C-7BC3-44E4-A7E6-912DBF9CF2F3}" srcOrd="1" destOrd="0" presId="urn:microsoft.com/office/officeart/2005/8/layout/vProcess5"/>
    <dgm:cxn modelId="{8A6C5075-2BC3-4F2E-A3C8-3867972FDF1D}" type="presParOf" srcId="{3EB5B6EB-34CA-4666-9C51-39EF73C4B4F8}" destId="{6C633653-666E-402A-B0B5-018BA0638980}" srcOrd="2" destOrd="0" presId="urn:microsoft.com/office/officeart/2005/8/layout/vProcess5"/>
    <dgm:cxn modelId="{9930A392-39B3-4099-A671-073423C2259E}" type="presParOf" srcId="{3EB5B6EB-34CA-4666-9C51-39EF73C4B4F8}" destId="{B4AD321D-43C0-4F3C-9A9A-6992F5EE43CB}" srcOrd="3" destOrd="0" presId="urn:microsoft.com/office/officeart/2005/8/layout/vProcess5"/>
    <dgm:cxn modelId="{EC8CB7AF-4E0C-4DEA-9783-68EE485E4F49}" type="presParOf" srcId="{3EB5B6EB-34CA-4666-9C51-39EF73C4B4F8}" destId="{EA47C5A2-FDFA-4E18-91DC-50DA6C18E717}" srcOrd="4" destOrd="0" presId="urn:microsoft.com/office/officeart/2005/8/layout/vProcess5"/>
    <dgm:cxn modelId="{31A35355-24EB-481A-BA4E-BFC8EC98E091}" type="presParOf" srcId="{3EB5B6EB-34CA-4666-9C51-39EF73C4B4F8}" destId="{B6E72759-B343-4867-9EAE-EAC765E34B46}" srcOrd="5" destOrd="0" presId="urn:microsoft.com/office/officeart/2005/8/layout/vProcess5"/>
    <dgm:cxn modelId="{E8EF7BF4-C8A4-46CA-A338-3B1D862FCD03}" type="presParOf" srcId="{3EB5B6EB-34CA-4666-9C51-39EF73C4B4F8}" destId="{E60F03F5-6DE3-4464-82A9-E9DAED8415B9}" srcOrd="6" destOrd="0" presId="urn:microsoft.com/office/officeart/2005/8/layout/vProcess5"/>
    <dgm:cxn modelId="{EFD00AA3-EBBF-43A6-BE9C-1069FA897B56}" type="presParOf" srcId="{3EB5B6EB-34CA-4666-9C51-39EF73C4B4F8}" destId="{2376B67A-5CDC-4525-9CE0-23174BD6B10B}" srcOrd="7" destOrd="0" presId="urn:microsoft.com/office/officeart/2005/8/layout/vProcess5"/>
    <dgm:cxn modelId="{8EF21131-9941-4FE4-BA94-53A048F8C57F}"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 </a:t>
          </a:r>
          <a:r>
            <a:rPr lang="en-GB" dirty="0"/>
            <a:t>Giving and receiving every day.</a:t>
          </a:r>
          <a:endParaRPr lang="en-US" dirty="0"/>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0315442E-8AE4-4A7D-B9DF-D676B98EB081}">
      <dgm:prSet phldrT="[Text]" custT="1"/>
      <dgm:spPr/>
      <dgm:t>
        <a:bodyPr/>
        <a:lstStyle/>
        <a:p>
          <a:r>
            <a:rPr lang="en-US" sz="3200" dirty="0"/>
            <a:t>Reveal - </a:t>
          </a:r>
          <a:r>
            <a:rPr lang="en-GB" sz="3200" dirty="0"/>
            <a:t>The Eucharist challenges and enables living and growing in communion.</a:t>
          </a:r>
          <a:endParaRPr lang="en-US" sz="3200" dirty="0"/>
        </a:p>
      </dgm:t>
    </dgm:pt>
    <dgm:pt modelId="{60C1FEF1-04A8-4D59-B21C-313C21FCFCC9}" type="parTrans" cxnId="{60DC1A85-8E93-40C4-9908-04905362B50D}">
      <dgm:prSet/>
      <dgm:spPr/>
      <dgm:t>
        <a:bodyPr/>
        <a:lstStyle/>
        <a:p>
          <a:endParaRPr lang="en-US"/>
        </a:p>
      </dgm:t>
    </dgm:pt>
    <dgm:pt modelId="{FFDFB2B5-F4F6-44A9-A983-96BACC46AC2A}" type="sibTrans" cxnId="{60DC1A85-8E93-40C4-9908-04905362B50D}">
      <dgm:prSet/>
      <dgm:spPr/>
      <dgm:t>
        <a:bodyPr/>
        <a:lstStyle/>
        <a:p>
          <a:endParaRPr lang="en-US"/>
        </a:p>
      </dgm:t>
    </dgm:pt>
    <dgm:pt modelId="{A89FD962-F443-402F-9D25-A5A619DBFFA2}">
      <dgm:prSet phldrT="[Text]" custT="1"/>
      <dgm:spPr/>
      <dgm:t>
        <a:bodyPr/>
        <a:lstStyle/>
        <a:p>
          <a:r>
            <a:rPr lang="en-US" sz="2400" dirty="0"/>
            <a:t>Respond - </a:t>
          </a:r>
          <a:r>
            <a:rPr lang="en-GB" sz="2400" dirty="0"/>
            <a:t>Remembering, celebrating and responding to giving and receiving every day and that the Eucharist challenges and enables living and growing in communion.</a:t>
          </a:r>
          <a:endParaRPr lang="en-US" sz="2400" dirty="0"/>
        </a:p>
      </dgm:t>
    </dgm:pt>
    <dgm:pt modelId="{F11D6BF5-B25B-4CB0-88EB-696FAD8D78D9}" type="parTrans" cxnId="{106A41B2-FEEE-42C4-9C61-DDF93EE1A3B0}">
      <dgm:prSet/>
      <dgm:spPr/>
      <dgm:t>
        <a:bodyPr/>
        <a:lstStyle/>
        <a:p>
          <a:endParaRPr lang="en-US"/>
        </a:p>
      </dgm:t>
    </dgm:pt>
    <dgm:pt modelId="{A338B499-C574-4D43-8966-8D8B2D8A2268}" type="sibTrans" cxnId="{106A41B2-FEEE-42C4-9C61-DDF93EE1A3B0}">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76B07B81-209A-4934-BFD1-E838A77FB7FF}" type="presOf" srcId="{A89FD962-F443-402F-9D25-A5A619DBFFA2}" destId="{B4AD321D-43C0-4F3C-9A9A-6992F5EE43CB}" srcOrd="0" destOrd="0" presId="urn:microsoft.com/office/officeart/2005/8/layout/vProcess5"/>
    <dgm:cxn modelId="{60DC1A85-8E93-40C4-9908-04905362B50D}" srcId="{6EDFDACE-37C9-4A94-805C-88F13A5745EB}" destId="{0315442E-8AE4-4A7D-B9DF-D676B98EB081}" srcOrd="1" destOrd="0" parTransId="{60C1FEF1-04A8-4D59-B21C-313C21FCFCC9}" sibTransId="{FFDFB2B5-F4F6-44A9-A983-96BACC46AC2A}"/>
    <dgm:cxn modelId="{7581E093-1BF8-4732-8ADC-51EE6350EF40}" type="presOf" srcId="{0315442E-8AE4-4A7D-B9DF-D676B98EB081}" destId="{2376B67A-5CDC-4525-9CE0-23174BD6B10B}" srcOrd="1" destOrd="0" presId="urn:microsoft.com/office/officeart/2005/8/layout/vProcess5"/>
    <dgm:cxn modelId="{383A6E99-ABAF-4D14-9B09-4EFCB47B2F68}" type="presOf" srcId="{6A31644E-E302-44EC-ACBC-6568EC3B864C}" destId="{E60F03F5-6DE3-4464-82A9-E9DAED8415B9}" srcOrd="1" destOrd="0" presId="urn:microsoft.com/office/officeart/2005/8/layout/vProcess5"/>
    <dgm:cxn modelId="{993A00A2-4004-4118-BA74-986BD1E657A1}" type="presOf" srcId="{6A31644E-E302-44EC-ACBC-6568EC3B864C}" destId="{09EC261C-7BC3-44E4-A7E6-912DBF9CF2F3}" srcOrd="0" destOrd="0" presId="urn:microsoft.com/office/officeart/2005/8/layout/vProcess5"/>
    <dgm:cxn modelId="{106A41B2-FEEE-42C4-9C61-DDF93EE1A3B0}" srcId="{6EDFDACE-37C9-4A94-805C-88F13A5745EB}" destId="{A89FD962-F443-402F-9D25-A5A619DBFFA2}" srcOrd="2" destOrd="0" parTransId="{F11D6BF5-B25B-4CB0-88EB-696FAD8D78D9}" sibTransId="{A338B499-C574-4D43-8966-8D8B2D8A2268}"/>
    <dgm:cxn modelId="{95B4C2BC-5532-4BD1-A1EC-5AFC3DEE48F4}" type="presOf" srcId="{FFDFB2B5-F4F6-44A9-A983-96BACC46AC2A}" destId="{B6E72759-B343-4867-9EAE-EAC765E34B46}" srcOrd="0"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3FDF96C0-F8AC-42F0-B48D-706EBEAAC193}" type="presOf" srcId="{0315442E-8AE4-4A7D-B9DF-D676B98EB081}" destId="{6C633653-666E-402A-B0B5-018BA0638980}" srcOrd="0" destOrd="0" presId="urn:microsoft.com/office/officeart/2005/8/layout/vProcess5"/>
    <dgm:cxn modelId="{8941F8C6-BF73-4FAA-A560-7BE99DEB3035}" type="presOf" srcId="{A89FD962-F443-402F-9D25-A5A619DBFFA2}" destId="{08B92AA5-8C06-4C54-B2BB-EA1807753641}" srcOrd="1"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30DC3ACE-BF8B-4F62-BE31-7E26E21F687D}" type="presOf" srcId="{A8EB625D-721A-4F70-B2B5-57EA2C985AB0}" destId="{EA47C5A2-FDFA-4E18-91DC-50DA6C18E717}" srcOrd="0"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DF17D8DA-CFB9-4DF1-875E-4705E3D40D02}" type="presParOf" srcId="{3EB5B6EB-34CA-4666-9C51-39EF73C4B4F8}" destId="{09EC261C-7BC3-44E4-A7E6-912DBF9CF2F3}" srcOrd="1" destOrd="0" presId="urn:microsoft.com/office/officeart/2005/8/layout/vProcess5"/>
    <dgm:cxn modelId="{195314D7-ECCE-476B-BD88-C1EB81C23729}" type="presParOf" srcId="{3EB5B6EB-34CA-4666-9C51-39EF73C4B4F8}" destId="{6C633653-666E-402A-B0B5-018BA0638980}" srcOrd="2" destOrd="0" presId="urn:microsoft.com/office/officeart/2005/8/layout/vProcess5"/>
    <dgm:cxn modelId="{41FEC2D0-F275-4DCF-83E8-2B04C5DF0461}" type="presParOf" srcId="{3EB5B6EB-34CA-4666-9C51-39EF73C4B4F8}" destId="{B4AD321D-43C0-4F3C-9A9A-6992F5EE43CB}" srcOrd="3" destOrd="0" presId="urn:microsoft.com/office/officeart/2005/8/layout/vProcess5"/>
    <dgm:cxn modelId="{59F071B6-3901-42AA-9AB4-2889BD8B639C}" type="presParOf" srcId="{3EB5B6EB-34CA-4666-9C51-39EF73C4B4F8}" destId="{EA47C5A2-FDFA-4E18-91DC-50DA6C18E717}" srcOrd="4" destOrd="0" presId="urn:microsoft.com/office/officeart/2005/8/layout/vProcess5"/>
    <dgm:cxn modelId="{E52C2B85-A47A-4F91-8F29-3E1DC6272467}" type="presParOf" srcId="{3EB5B6EB-34CA-4666-9C51-39EF73C4B4F8}" destId="{B6E72759-B343-4867-9EAE-EAC765E34B46}" srcOrd="5" destOrd="0" presId="urn:microsoft.com/office/officeart/2005/8/layout/vProcess5"/>
    <dgm:cxn modelId="{EDEF7549-69A9-4EFA-BA6E-D11A1ECA5FCF}" type="presParOf" srcId="{3EB5B6EB-34CA-4666-9C51-39EF73C4B4F8}" destId="{E60F03F5-6DE3-4464-82A9-E9DAED8415B9}" srcOrd="6" destOrd="0" presId="urn:microsoft.com/office/officeart/2005/8/layout/vProcess5"/>
    <dgm:cxn modelId="{F424110D-E3DA-4FB1-940E-E79B5C88DBFC}" type="presParOf" srcId="{3EB5B6EB-34CA-4666-9C51-39EF73C4B4F8}" destId="{2376B67A-5CDC-4525-9CE0-23174BD6B10B}" srcOrd="7" destOrd="0" presId="urn:microsoft.com/office/officeart/2005/8/layout/vProcess5"/>
    <dgm:cxn modelId="{9A2BFC07-9B6F-48F1-A852-0C85BAA364B1}"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a:t>
          </a:r>
          <a:r>
            <a:rPr lang="en-GB" dirty="0"/>
            <a:t>What nourishes and what spoils friendship and unity.</a:t>
          </a:r>
          <a:endParaRPr lang="en-US" dirty="0"/>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0315442E-8AE4-4A7D-B9DF-D676B98EB081}">
      <dgm:prSet phldrT="[Text]" custT="1"/>
      <dgm:spPr/>
      <dgm:t>
        <a:bodyPr/>
        <a:lstStyle/>
        <a:p>
          <a:r>
            <a:rPr lang="en-US" sz="2800" dirty="0"/>
            <a:t>Reveal - </a:t>
          </a:r>
          <a:r>
            <a:rPr lang="en-GB" sz="2800" dirty="0"/>
            <a:t>The Eucharist challenges and enables the Christian family to live and grow in communion every day.</a:t>
          </a:r>
          <a:endParaRPr lang="en-US" sz="2800" dirty="0"/>
        </a:p>
      </dgm:t>
    </dgm:pt>
    <dgm:pt modelId="{60C1FEF1-04A8-4D59-B21C-313C21FCFCC9}" type="parTrans" cxnId="{60DC1A85-8E93-40C4-9908-04905362B50D}">
      <dgm:prSet/>
      <dgm:spPr/>
      <dgm:t>
        <a:bodyPr/>
        <a:lstStyle/>
        <a:p>
          <a:endParaRPr lang="en-US"/>
        </a:p>
      </dgm:t>
    </dgm:pt>
    <dgm:pt modelId="{FFDFB2B5-F4F6-44A9-A983-96BACC46AC2A}" type="sibTrans" cxnId="{60DC1A85-8E93-40C4-9908-04905362B50D}">
      <dgm:prSet/>
      <dgm:spPr/>
      <dgm:t>
        <a:bodyPr/>
        <a:lstStyle/>
        <a:p>
          <a:endParaRPr lang="en-US"/>
        </a:p>
      </dgm:t>
    </dgm:pt>
    <dgm:pt modelId="{9BAC44E0-7D6E-421F-8043-192D75B27DB8}">
      <dgm:prSet phldrT="[Text]" custT="1"/>
      <dgm:spPr/>
      <dgm:t>
        <a:bodyPr/>
        <a:lstStyle/>
        <a:p>
          <a:r>
            <a:rPr lang="en-US" sz="2000" dirty="0"/>
            <a:t>Respond -</a:t>
          </a:r>
          <a:r>
            <a:rPr lang="en-GB" sz="2000" dirty="0"/>
            <a:t>Remembering, celebrating and responding to the experience of what nourishes and what spoils friendship and unity and that the Eucharist challenges and enables the Christian family to live and grow in communion every day.</a:t>
          </a:r>
          <a:endParaRPr lang="en-US" sz="2000" dirty="0"/>
        </a:p>
      </dgm:t>
    </dgm:pt>
    <dgm:pt modelId="{32E69885-41F6-4A76-B4C1-3F13B555C261}" type="parTrans" cxnId="{B6BE9C4E-24EA-4EE7-B91C-BAE2351D81D2}">
      <dgm:prSet/>
      <dgm:spPr/>
      <dgm:t>
        <a:bodyPr/>
        <a:lstStyle/>
        <a:p>
          <a:endParaRPr lang="en-US"/>
        </a:p>
      </dgm:t>
    </dgm:pt>
    <dgm:pt modelId="{83F0B843-2FA6-49C8-B56E-778F72348525}" type="sibTrans" cxnId="{B6BE9C4E-24EA-4EE7-B91C-BAE2351D81D2}">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77115203-5D7B-4C1D-AFB1-E5C0F6FB826F}" type="presOf" srcId="{6A31644E-E302-44EC-ACBC-6568EC3B864C}" destId="{E60F03F5-6DE3-4464-82A9-E9DAED8415B9}" srcOrd="1" destOrd="0" presId="urn:microsoft.com/office/officeart/2005/8/layout/vProcess5"/>
    <dgm:cxn modelId="{9863F814-93BA-4518-A8C9-04C8AAAAFFF6}" type="presOf" srcId="{0315442E-8AE4-4A7D-B9DF-D676B98EB081}" destId="{2376B67A-5CDC-4525-9CE0-23174BD6B10B}" srcOrd="1" destOrd="0" presId="urn:microsoft.com/office/officeart/2005/8/layout/vProcess5"/>
    <dgm:cxn modelId="{74787620-97C3-4CE9-9800-92867146DBFF}" type="presOf" srcId="{0315442E-8AE4-4A7D-B9DF-D676B98EB081}" destId="{6C633653-666E-402A-B0B5-018BA0638980}" srcOrd="0" destOrd="0" presId="urn:microsoft.com/office/officeart/2005/8/layout/vProcess5"/>
    <dgm:cxn modelId="{3383CF25-69FB-414F-B2B9-079C0DF578E6}" type="presOf" srcId="{9BAC44E0-7D6E-421F-8043-192D75B27DB8}" destId="{B4AD321D-43C0-4F3C-9A9A-6992F5EE43CB}" srcOrd="0" destOrd="0" presId="urn:microsoft.com/office/officeart/2005/8/layout/vProcess5"/>
    <dgm:cxn modelId="{4236BC60-C2E0-4828-8DA8-793AE6D64F66}" type="presOf" srcId="{6A31644E-E302-44EC-ACBC-6568EC3B864C}" destId="{09EC261C-7BC3-44E4-A7E6-912DBF9CF2F3}" srcOrd="0" destOrd="0" presId="urn:microsoft.com/office/officeart/2005/8/layout/vProcess5"/>
    <dgm:cxn modelId="{B6BE9C4E-24EA-4EE7-B91C-BAE2351D81D2}" srcId="{6EDFDACE-37C9-4A94-805C-88F13A5745EB}" destId="{9BAC44E0-7D6E-421F-8043-192D75B27DB8}" srcOrd="2" destOrd="0" parTransId="{32E69885-41F6-4A76-B4C1-3F13B555C261}" sibTransId="{83F0B843-2FA6-49C8-B56E-778F72348525}"/>
    <dgm:cxn modelId="{60DC1A85-8E93-40C4-9908-04905362B50D}" srcId="{6EDFDACE-37C9-4A94-805C-88F13A5745EB}" destId="{0315442E-8AE4-4A7D-B9DF-D676B98EB081}" srcOrd="1" destOrd="0" parTransId="{60C1FEF1-04A8-4D59-B21C-313C21FCFCC9}" sibTransId="{FFDFB2B5-F4F6-44A9-A983-96BACC46AC2A}"/>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681D0ED3-E40B-4472-BF86-8EF454EE1875}" type="presOf" srcId="{9BAC44E0-7D6E-421F-8043-192D75B27DB8}" destId="{08B92AA5-8C06-4C54-B2BB-EA1807753641}" srcOrd="1" destOrd="0" presId="urn:microsoft.com/office/officeart/2005/8/layout/vProcess5"/>
    <dgm:cxn modelId="{15D4E8F4-A0CF-473D-9888-970715C439CF}" type="presOf" srcId="{A8EB625D-721A-4F70-B2B5-57EA2C985AB0}" destId="{EA47C5A2-FDFA-4E18-91DC-50DA6C18E717}" srcOrd="0" destOrd="0" presId="urn:microsoft.com/office/officeart/2005/8/layout/vProcess5"/>
    <dgm:cxn modelId="{5A3AFEF7-6718-4F58-95BF-D51B3DE30A14}" type="presOf" srcId="{FFDFB2B5-F4F6-44A9-A983-96BACC46AC2A}" destId="{B6E72759-B343-4867-9EAE-EAC765E34B46}" srcOrd="0"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D73CF498-D038-481E-BBB4-55A84DD6D880}" type="presParOf" srcId="{3EB5B6EB-34CA-4666-9C51-39EF73C4B4F8}" destId="{09EC261C-7BC3-44E4-A7E6-912DBF9CF2F3}" srcOrd="1" destOrd="0" presId="urn:microsoft.com/office/officeart/2005/8/layout/vProcess5"/>
    <dgm:cxn modelId="{47AAEBCA-F26A-46A8-A980-226B045CA8C5}" type="presParOf" srcId="{3EB5B6EB-34CA-4666-9C51-39EF73C4B4F8}" destId="{6C633653-666E-402A-B0B5-018BA0638980}" srcOrd="2" destOrd="0" presId="urn:microsoft.com/office/officeart/2005/8/layout/vProcess5"/>
    <dgm:cxn modelId="{D245D67F-9AB2-47C7-88E8-8344CCDCB27C}" type="presParOf" srcId="{3EB5B6EB-34CA-4666-9C51-39EF73C4B4F8}" destId="{B4AD321D-43C0-4F3C-9A9A-6992F5EE43CB}" srcOrd="3" destOrd="0" presId="urn:microsoft.com/office/officeart/2005/8/layout/vProcess5"/>
    <dgm:cxn modelId="{2C77639E-FE1B-4B27-BE59-554D7F12AB86}" type="presParOf" srcId="{3EB5B6EB-34CA-4666-9C51-39EF73C4B4F8}" destId="{EA47C5A2-FDFA-4E18-91DC-50DA6C18E717}" srcOrd="4" destOrd="0" presId="urn:microsoft.com/office/officeart/2005/8/layout/vProcess5"/>
    <dgm:cxn modelId="{ACC451E0-BA1E-4A65-B2F4-66E3C516AD7B}" type="presParOf" srcId="{3EB5B6EB-34CA-4666-9C51-39EF73C4B4F8}" destId="{B6E72759-B343-4867-9EAE-EAC765E34B46}" srcOrd="5" destOrd="0" presId="urn:microsoft.com/office/officeart/2005/8/layout/vProcess5"/>
    <dgm:cxn modelId="{EA93A0BF-CCC1-4E56-B54C-9A7A8FD51D89}" type="presParOf" srcId="{3EB5B6EB-34CA-4666-9C51-39EF73C4B4F8}" destId="{E60F03F5-6DE3-4464-82A9-E9DAED8415B9}" srcOrd="6" destOrd="0" presId="urn:microsoft.com/office/officeart/2005/8/layout/vProcess5"/>
    <dgm:cxn modelId="{256CC1DF-59BC-4212-8DA7-2180B8E7930C}" type="presParOf" srcId="{3EB5B6EB-34CA-4666-9C51-39EF73C4B4F8}" destId="{2376B67A-5CDC-4525-9CE0-23174BD6B10B}" srcOrd="7" destOrd="0" presId="urn:microsoft.com/office/officeart/2005/8/layout/vProcess5"/>
    <dgm:cxn modelId="{D468108A-3310-4CAB-87B2-C8A7B185FDFA}"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Explore</a:t>
          </a:r>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Reveal</a:t>
          </a:r>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Respond</a:t>
          </a:r>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Explore - </a:t>
          </a:r>
          <a:r>
            <a:rPr lang="en-GB" sz="3400" kern="1200" dirty="0"/>
            <a:t>Listening and sharing with one another.</a:t>
          </a:r>
          <a:endParaRPr lang="en-US" sz="3400" kern="1200" dirty="0"/>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Reveal - </a:t>
          </a:r>
          <a:r>
            <a:rPr lang="en-GB" sz="3400" kern="1200" dirty="0"/>
            <a:t>Listening to the Word of God and sharing in Holy Communion. </a:t>
          </a:r>
          <a:r>
            <a:rPr lang="en-US" sz="3400" kern="1200" dirty="0"/>
            <a:t> </a:t>
          </a:r>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Respond - </a:t>
          </a:r>
          <a:r>
            <a:rPr lang="en-GB" sz="2400" kern="1200" dirty="0"/>
            <a:t>Remembering, celebrating and responding to listening and sharing with one another and listening to the Word of God and sharing in Holy Communion. </a:t>
          </a:r>
          <a:endParaRPr lang="en-US" sz="24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Explore - </a:t>
          </a:r>
          <a:r>
            <a:rPr lang="en-GB" sz="3500" kern="1200" dirty="0"/>
            <a:t>Giving and receiving every day.</a:t>
          </a:r>
          <a:endParaRPr lang="en-US" sz="3500" kern="1200" dirty="0"/>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Reveal - </a:t>
          </a:r>
          <a:r>
            <a:rPr lang="en-GB" sz="3200" kern="1200" dirty="0"/>
            <a:t>The Eucharist challenges and enables living and growing in communion.</a:t>
          </a:r>
          <a:endParaRPr lang="en-US" sz="3200" kern="1200" dirty="0"/>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Respond - </a:t>
          </a:r>
          <a:r>
            <a:rPr lang="en-GB" sz="2400" kern="1200" dirty="0"/>
            <a:t>Remembering, celebrating and responding to giving and receiving every day and that the Eucharist challenges and enables living and growing in communion.</a:t>
          </a:r>
          <a:endParaRPr lang="en-US" sz="24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Explore -</a:t>
          </a:r>
          <a:r>
            <a:rPr lang="en-GB" sz="3400" kern="1200" dirty="0"/>
            <a:t>What nourishes and what spoils friendship and unity.</a:t>
          </a:r>
          <a:endParaRPr lang="en-US" sz="3400" kern="1200" dirty="0"/>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Reveal - </a:t>
          </a:r>
          <a:r>
            <a:rPr lang="en-GB" sz="2800" kern="1200" dirty="0"/>
            <a:t>The Eucharist challenges and enables the Christian family to live and grow in communion every day.</a:t>
          </a:r>
          <a:endParaRPr lang="en-US" sz="2800" kern="1200" dirty="0"/>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Respond -</a:t>
          </a:r>
          <a:r>
            <a:rPr lang="en-GB" sz="2000" kern="1200" dirty="0"/>
            <a:t>Remembering, celebrating and responding to the experience of what nourishes and what spoils friendship and unity and that the Eucharist challenges and enables the Christian family to live and grow in communion every day.</a:t>
          </a:r>
          <a:endParaRPr lang="en-US" sz="20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347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754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842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86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114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64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83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809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622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325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797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964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6739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853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718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399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00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325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717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950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802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3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979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1CE70E4-1DEE-4539-AC70-CD4B8BB342E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31/01/2021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7F121F9-9078-419A-8B19-22AF3FDA6808}"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323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hyperlink" Target="https://www.youtube.com/channel/UC7I-pXF8v-VZfzO01zrnerQ/videos" TargetMode="External"/><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hyperlink" Target="https://www.youtube.com/c/CatholicParishofGuildford/videos" TargetMode="External"/><Relationship Id="rId5" Type="http://schemas.openxmlformats.org/officeDocument/2006/relationships/hyperlink" Target="https://www.youtube.com/channel/UCZo9NChKDnlb0RJuDBwwt7A" TargetMode="External"/><Relationship Id="rId4" Type="http://schemas.openxmlformats.org/officeDocument/2006/relationships/hyperlink" Target="https://www.youtube.com/channel/UC5Plme089re79r4Z3QI2sSA?safe=true" TargetMode="Externa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6.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8.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9.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10.m4a"/><Relationship Id="rId1" Type="http://schemas.openxmlformats.org/officeDocument/2006/relationships/audio" Target="NULL"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13.xml"/><Relationship Id="rId7" Type="http://schemas.openxmlformats.org/officeDocument/2006/relationships/diagramColors" Target="../diagrams/colors3.xml"/><Relationship Id="rId2" Type="http://schemas.microsoft.com/office/2007/relationships/media" Target="../media/media12.m4a"/><Relationship Id="rId1" Type="http://schemas.openxmlformats.org/officeDocument/2006/relationships/audio" Target="NULL" TargetMode="Externa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4.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15.m4a"/><Relationship Id="rId1" Type="http://schemas.openxmlformats.org/officeDocument/2006/relationships/audio" Target="NULL"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6.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13.xml"/><Relationship Id="rId7" Type="http://schemas.openxmlformats.org/officeDocument/2006/relationships/diagramColors" Target="../diagrams/colors4.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8.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9.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20.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21.m4a"/><Relationship Id="rId1" Type="http://schemas.openxmlformats.org/officeDocument/2006/relationships/audio" Target="NULL"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png"/><Relationship Id="rId5" Type="http://schemas.openxmlformats.org/officeDocument/2006/relationships/hyperlink" Target="mailto:ploftus@olqoh.com"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52195" y="-285573"/>
            <a:ext cx="5478860" cy="1335930"/>
          </a:xfrm>
        </p:spPr>
        <p:txBody>
          <a:bodyPr>
            <a:normAutofit/>
          </a:bodyPr>
          <a:lstStyle/>
          <a:p>
            <a:r>
              <a:rPr lang="en-GB" sz="8000" b="1" dirty="0">
                <a:effectLst>
                  <a:outerShdw blurRad="38100" dist="38100" dir="2700000" algn="tl">
                    <a:srgbClr val="000000">
                      <a:alpha val="43137"/>
                    </a:srgbClr>
                  </a:outerShdw>
                </a:effectLst>
              </a:rPr>
              <a:t>RE</a:t>
            </a:r>
            <a:r>
              <a:rPr lang="en-GB" dirty="0"/>
              <a:t> – KS2</a:t>
            </a:r>
          </a:p>
        </p:txBody>
      </p:sp>
      <p:sp>
        <p:nvSpPr>
          <p:cNvPr id="3" name="Subtitle 2"/>
          <p:cNvSpPr>
            <a:spLocks noGrp="1"/>
          </p:cNvSpPr>
          <p:nvPr>
            <p:ph type="subTitle" idx="1"/>
          </p:nvPr>
        </p:nvSpPr>
        <p:spPr>
          <a:xfrm>
            <a:off x="7559352" y="5202238"/>
            <a:ext cx="4410269" cy="1655762"/>
          </a:xfrm>
        </p:spPr>
        <p:txBody>
          <a:bodyPr>
            <a:normAutofit/>
          </a:bodyPr>
          <a:lstStyle/>
          <a:p>
            <a:r>
              <a:rPr lang="en-GB" sz="4000" dirty="0"/>
              <a:t>Eucharistic topic</a:t>
            </a:r>
          </a:p>
          <a:p>
            <a:r>
              <a:rPr lang="en-GB" sz="4000" dirty="0"/>
              <a:t>A guide for parents  </a:t>
            </a:r>
          </a:p>
        </p:txBody>
      </p:sp>
      <p:pic>
        <p:nvPicPr>
          <p:cNvPr id="4" name="Picture 3"/>
          <p:cNvPicPr>
            <a:picLocks noChangeAspect="1"/>
          </p:cNvPicPr>
          <p:nvPr/>
        </p:nvPicPr>
        <p:blipFill>
          <a:blip r:embed="rId5"/>
          <a:stretch>
            <a:fillRect/>
          </a:stretch>
        </p:blipFill>
        <p:spPr>
          <a:xfrm>
            <a:off x="10895723" y="167073"/>
            <a:ext cx="1073898" cy="1073898"/>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328881051"/>
      </p:ext>
    </p:extLst>
  </p:cSld>
  <p:clrMapOvr>
    <a:masterClrMapping/>
  </p:clrMapOvr>
  <mc:AlternateContent xmlns:mc="http://schemas.openxmlformats.org/markup-compatibility/2006" xmlns:p14="http://schemas.microsoft.com/office/powerpoint/2010/main">
    <mc:Choice Requires="p14">
      <p:transition spd="slow" p14:dur="2000" advTm="30503"/>
    </mc:Choice>
    <mc:Fallback xmlns="">
      <p:transition spd="slow" advTm="30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Outline</a:t>
            </a:r>
          </a:p>
        </p:txBody>
      </p:sp>
      <p:sp>
        <p:nvSpPr>
          <p:cNvPr id="3" name="Content Placeholder 2"/>
          <p:cNvSpPr>
            <a:spLocks noGrp="1"/>
          </p:cNvSpPr>
          <p:nvPr>
            <p:ph idx="1"/>
          </p:nvPr>
        </p:nvSpPr>
        <p:spPr>
          <a:xfrm>
            <a:off x="764310" y="1927225"/>
            <a:ext cx="10927702" cy="4351338"/>
          </a:xfrm>
        </p:spPr>
        <p:txBody>
          <a:bodyPr>
            <a:normAutofit/>
          </a:bodyPr>
          <a:lstStyle/>
          <a:p>
            <a:r>
              <a:rPr lang="en-GB" sz="4400" dirty="0"/>
              <a:t>What will my child learn in the next RE topic? </a:t>
            </a:r>
          </a:p>
          <a:p>
            <a:r>
              <a:rPr lang="en-GB" sz="4400" dirty="0"/>
              <a:t>How can I help them with their learning? </a:t>
            </a:r>
          </a:p>
          <a:p>
            <a:r>
              <a:rPr lang="en-GB" sz="4400" dirty="0"/>
              <a:t>Glossary of key terms</a:t>
            </a:r>
          </a:p>
          <a:p>
            <a:r>
              <a:rPr lang="en-GB" sz="4400" dirty="0"/>
              <a:t>Some suggested activities to do </a:t>
            </a:r>
          </a:p>
          <a:p>
            <a:pPr marL="0" indent="0">
              <a:buNone/>
            </a:pPr>
            <a:r>
              <a:rPr lang="en-GB" sz="4400" dirty="0"/>
              <a:t>at home.</a:t>
            </a:r>
          </a:p>
        </p:txBody>
      </p:sp>
      <p:pic>
        <p:nvPicPr>
          <p:cNvPr id="4" name="Picture 3"/>
          <p:cNvPicPr>
            <a:picLocks noChangeAspect="1"/>
          </p:cNvPicPr>
          <p:nvPr/>
        </p:nvPicPr>
        <p:blipFill>
          <a:blip r:embed="rId4"/>
          <a:stretch>
            <a:fillRect/>
          </a:stretch>
        </p:blipFill>
        <p:spPr>
          <a:xfrm>
            <a:off x="9068018" y="3638938"/>
            <a:ext cx="2164484" cy="2460895"/>
          </a:xfrm>
          <a:prstGeom prst="rect">
            <a:avLst/>
          </a:prstGeom>
          <a:ln>
            <a:noFill/>
          </a:ln>
          <a:effectLst>
            <a:outerShdw blurRad="292100" dist="139700" dir="2700000" algn="tl" rotWithShape="0">
              <a:srgbClr val="333333">
                <a:alpha val="65000"/>
              </a:srgbClr>
            </a:outerShdw>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38191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205" y="672281"/>
            <a:ext cx="10515600" cy="1325563"/>
          </a:xfrm>
        </p:spPr>
        <p:txBody>
          <a:bodyPr>
            <a:normAutofit/>
          </a:bodyPr>
          <a:lstStyle/>
          <a:p>
            <a:pPr algn="ctr"/>
            <a:r>
              <a:rPr lang="en-GB" sz="4800" b="1" dirty="0">
                <a:effectLst>
                  <a:outerShdw blurRad="38100" dist="38100" dir="2700000" algn="tl">
                    <a:srgbClr val="000000">
                      <a:alpha val="43137"/>
                    </a:srgbClr>
                  </a:outerShdw>
                </a:effectLst>
              </a:rPr>
              <a:t>Outline for the whole school</a:t>
            </a:r>
          </a:p>
        </p:txBody>
      </p:sp>
      <p:sp>
        <p:nvSpPr>
          <p:cNvPr id="3" name="Content Placeholder 2"/>
          <p:cNvSpPr>
            <a:spLocks noGrp="1"/>
          </p:cNvSpPr>
          <p:nvPr>
            <p:ph idx="1"/>
          </p:nvPr>
        </p:nvSpPr>
        <p:spPr>
          <a:xfrm>
            <a:off x="130629" y="2422784"/>
            <a:ext cx="12061371" cy="4351338"/>
          </a:xfrm>
        </p:spPr>
        <p:txBody>
          <a:bodyPr>
            <a:normAutofit/>
          </a:bodyPr>
          <a:lstStyle/>
          <a:p>
            <a:r>
              <a:rPr lang="en-GB" b="1" dirty="0"/>
              <a:t>Early Years: </a:t>
            </a:r>
            <a:r>
              <a:rPr lang="en-GB" b="1" u="sng" dirty="0"/>
              <a:t>Gathering</a:t>
            </a:r>
            <a:r>
              <a:rPr lang="en-GB" b="1" dirty="0"/>
              <a:t> – the parish family gathers to celebrate the Eucharist.</a:t>
            </a:r>
            <a:endParaRPr lang="en-GB" dirty="0"/>
          </a:p>
          <a:p>
            <a:r>
              <a:rPr lang="en-GB" b="1" dirty="0"/>
              <a:t>Year 1: </a:t>
            </a:r>
            <a:r>
              <a:rPr lang="en-GB" b="1" u="sng" dirty="0"/>
              <a:t>Meals</a:t>
            </a:r>
            <a:r>
              <a:rPr lang="en-GB" b="1" dirty="0"/>
              <a:t> – Mass, Jesus’s special meal</a:t>
            </a:r>
            <a:endParaRPr lang="en-GB" dirty="0"/>
          </a:p>
          <a:p>
            <a:r>
              <a:rPr lang="en-GB" b="1" dirty="0"/>
              <a:t>Year 2: </a:t>
            </a:r>
            <a:r>
              <a:rPr lang="en-GB" b="1" u="sng" dirty="0"/>
              <a:t>Thanksgiving</a:t>
            </a:r>
            <a:r>
              <a:rPr lang="en-GB" b="1" dirty="0"/>
              <a:t> – Mass, a special time to thank God</a:t>
            </a:r>
            <a:endParaRPr lang="en-GB" dirty="0"/>
          </a:p>
          <a:p>
            <a:r>
              <a:rPr lang="en-GB" b="1" dirty="0"/>
              <a:t>Year 3: </a:t>
            </a:r>
            <a:r>
              <a:rPr lang="en-GB" b="1" u="sng" dirty="0"/>
              <a:t>Listening and Sharing </a:t>
            </a:r>
            <a:r>
              <a:rPr lang="en-GB" b="1" dirty="0"/>
              <a:t>– Jesus gives himself to us</a:t>
            </a:r>
            <a:endParaRPr lang="en-GB" dirty="0"/>
          </a:p>
          <a:p>
            <a:r>
              <a:rPr lang="en-GB" b="1" dirty="0"/>
              <a:t>Year 4: </a:t>
            </a:r>
            <a:r>
              <a:rPr lang="en-GB" b="1" u="sng" dirty="0"/>
              <a:t>Giving and Receiving </a:t>
            </a:r>
            <a:r>
              <a:rPr lang="en-GB" b="1" dirty="0"/>
              <a:t>– Living in Communion</a:t>
            </a:r>
            <a:endParaRPr lang="en-GB" dirty="0"/>
          </a:p>
          <a:p>
            <a:r>
              <a:rPr lang="en-GB" b="1" dirty="0"/>
              <a:t>Year 5: </a:t>
            </a:r>
            <a:r>
              <a:rPr lang="en-GB" b="1" u="sng" dirty="0"/>
              <a:t>Memorial Sacrifice </a:t>
            </a:r>
            <a:r>
              <a:rPr lang="en-GB" b="1" dirty="0"/>
              <a:t>– Eucharist, the living memorial of Christ’s sacrifice</a:t>
            </a:r>
            <a:endParaRPr lang="en-GB" dirty="0"/>
          </a:p>
          <a:p>
            <a:r>
              <a:rPr lang="en-GB" b="1" dirty="0"/>
              <a:t>Year 6: </a:t>
            </a:r>
            <a:r>
              <a:rPr lang="en-GB" b="1" u="sng" dirty="0"/>
              <a:t>Unity</a:t>
            </a:r>
            <a:r>
              <a:rPr lang="en-GB" b="1" dirty="0"/>
              <a:t> – Eucharist enabling people to live in communion</a:t>
            </a:r>
            <a:endParaRPr lang="en-GB" dirty="0"/>
          </a:p>
          <a:p>
            <a:endParaRPr lang="en-GB" dirty="0"/>
          </a:p>
        </p:txBody>
      </p:sp>
      <p:pic>
        <p:nvPicPr>
          <p:cNvPr id="4" name="Picture 3"/>
          <p:cNvPicPr>
            <a:picLocks noChangeAspect="1"/>
          </p:cNvPicPr>
          <p:nvPr/>
        </p:nvPicPr>
        <p:blipFill>
          <a:blip r:embed="rId4"/>
          <a:stretch>
            <a:fillRect/>
          </a:stretch>
        </p:blipFill>
        <p:spPr>
          <a:xfrm>
            <a:off x="9092446" y="259692"/>
            <a:ext cx="2783869" cy="173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3274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dirty="0">
                <a:effectLst>
                  <a:outerShdw blurRad="38100" dist="38100" dir="2700000" algn="tl">
                    <a:srgbClr val="000000">
                      <a:alpha val="43137"/>
                    </a:srgbClr>
                  </a:outerShdw>
                </a:effectLst>
              </a:rPr>
              <a:t>Where can we watch a Mass? </a:t>
            </a:r>
          </a:p>
        </p:txBody>
      </p:sp>
      <p:sp>
        <p:nvSpPr>
          <p:cNvPr id="3" name="Content Placeholder 2"/>
          <p:cNvSpPr>
            <a:spLocks noGrp="1"/>
          </p:cNvSpPr>
          <p:nvPr>
            <p:ph idx="1"/>
          </p:nvPr>
        </p:nvSpPr>
        <p:spPr>
          <a:xfrm>
            <a:off x="838200" y="1825625"/>
            <a:ext cx="10744200" cy="4455102"/>
          </a:xfrm>
        </p:spPr>
        <p:txBody>
          <a:bodyPr>
            <a:normAutofit/>
          </a:bodyPr>
          <a:lstStyle/>
          <a:p>
            <a:pPr marL="0" indent="0">
              <a:buNone/>
            </a:pPr>
            <a:r>
              <a:rPr lang="en-GB" dirty="0"/>
              <a:t>Crawley Parish: </a:t>
            </a:r>
          </a:p>
          <a:p>
            <a:pPr marL="0" indent="0">
              <a:buNone/>
            </a:pPr>
            <a:r>
              <a:rPr lang="en-GB" dirty="0">
                <a:hlinkClick r:id="rId4"/>
              </a:rPr>
              <a:t>https://www.youtube.com/channel/UC5Plme089re79r4Z3QI2sSA?safe=true</a:t>
            </a:r>
            <a:r>
              <a:rPr lang="en-GB" dirty="0"/>
              <a:t> </a:t>
            </a:r>
          </a:p>
          <a:p>
            <a:pPr marL="0" indent="0">
              <a:buNone/>
            </a:pPr>
            <a:r>
              <a:rPr lang="en-GB" dirty="0"/>
              <a:t>Bexhill Parish: </a:t>
            </a:r>
          </a:p>
          <a:p>
            <a:pPr marL="0" indent="0">
              <a:buNone/>
            </a:pPr>
            <a:r>
              <a:rPr lang="en-GB" dirty="0">
                <a:hlinkClick r:id="rId5"/>
              </a:rPr>
              <a:t>https://www.youtube.com/channel/UCZo9NChKDnlb0RJuDBwwt7A</a:t>
            </a:r>
            <a:r>
              <a:rPr lang="en-GB" dirty="0"/>
              <a:t> </a:t>
            </a:r>
          </a:p>
          <a:p>
            <a:pPr marL="0" indent="0">
              <a:buNone/>
            </a:pPr>
            <a:r>
              <a:rPr lang="en-GB" dirty="0"/>
              <a:t>Guildford Parish: </a:t>
            </a:r>
          </a:p>
          <a:p>
            <a:pPr marL="0" indent="0">
              <a:buNone/>
            </a:pPr>
            <a:r>
              <a:rPr lang="en-GB" dirty="0">
                <a:hlinkClick r:id="rId6"/>
              </a:rPr>
              <a:t>https://www.youtube.com/c/CatholicParishofGuildford/videos</a:t>
            </a:r>
            <a:r>
              <a:rPr lang="en-GB" dirty="0"/>
              <a:t> </a:t>
            </a:r>
          </a:p>
          <a:p>
            <a:pPr marL="0" indent="0">
              <a:buNone/>
            </a:pPr>
            <a:r>
              <a:rPr lang="en-GB" dirty="0"/>
              <a:t>Arundel Cathedral:</a:t>
            </a:r>
            <a:endParaRPr lang="en-GB" dirty="0">
              <a:hlinkClick r:id="rId7"/>
            </a:endParaRPr>
          </a:p>
          <a:p>
            <a:pPr marL="0" indent="0">
              <a:buNone/>
            </a:pPr>
            <a:r>
              <a:rPr lang="en-GB" dirty="0">
                <a:hlinkClick r:id="rId7"/>
              </a:rPr>
              <a:t>https://www.youtube.com/channel/UC7I-pXF8v-VZfzO01zrnerQ/videos</a:t>
            </a:r>
            <a:r>
              <a:rPr lang="en-GB" dirty="0"/>
              <a:t> </a:t>
            </a:r>
          </a:p>
        </p:txBody>
      </p:sp>
      <p:pic>
        <p:nvPicPr>
          <p:cNvPr id="4" name="Audio 3">
            <a:hlinkClick r:id="" action="ppaction://media"/>
          </p:cNvPr>
          <p:cNvPicPr>
            <a:picLocks noChangeAspect="1"/>
          </p:cNvPicPr>
          <p:nvPr>
            <a:audioFile r:link="rId1"/>
            <p:extLst>
              <p:ext uri="{DAA4B4D4-6D71-4841-9C94-3DE7FCFB9230}">
                <p14:media xmlns:p14="http://schemas.microsoft.com/office/powerpoint/2010/main" r:embed="rId2">
                  <p14:trim st="2253"/>
                </p14:media>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62428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RE Topics</a:t>
            </a:r>
          </a:p>
        </p:txBody>
      </p:sp>
      <p:graphicFrame>
        <p:nvGraphicFramePr>
          <p:cNvPr id="4" name="Content Placeholder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23574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1803"/>
          <a:stretch/>
        </p:blipFill>
        <p:spPr>
          <a:xfrm>
            <a:off x="249382" y="4353014"/>
            <a:ext cx="7629236" cy="1844586"/>
          </a:xfrm>
          <a:prstGeom prst="rect">
            <a:avLst/>
          </a:prstGeom>
        </p:spPr>
      </p:pic>
      <p:sp>
        <p:nvSpPr>
          <p:cNvPr id="2" name="Title 1"/>
          <p:cNvSpPr>
            <a:spLocks noGrp="1"/>
          </p:cNvSpPr>
          <p:nvPr>
            <p:ph type="title"/>
          </p:nvPr>
        </p:nvSpPr>
        <p:spPr/>
        <p:txBody>
          <a:bodyPr>
            <a:normAutofit/>
          </a:bodyPr>
          <a:lstStyle/>
          <a:p>
            <a:pPr algn="ctr"/>
            <a:r>
              <a:rPr lang="en-GB" sz="6600" b="1" dirty="0">
                <a:effectLst>
                  <a:outerShdw blurRad="38100" dist="38100" dir="2700000" algn="tl">
                    <a:srgbClr val="000000">
                      <a:alpha val="43137"/>
                    </a:srgbClr>
                  </a:outerShdw>
                </a:effectLst>
              </a:rPr>
              <a:t>Year 3 – Listening and Sharing</a:t>
            </a:r>
            <a:endParaRPr lang="en-GB" sz="6600" dirty="0"/>
          </a:p>
        </p:txBody>
      </p:sp>
      <p:sp>
        <p:nvSpPr>
          <p:cNvPr id="3" name="Content Placeholder 2"/>
          <p:cNvSpPr>
            <a:spLocks noGrp="1"/>
          </p:cNvSpPr>
          <p:nvPr>
            <p:ph idx="1"/>
          </p:nvPr>
        </p:nvSpPr>
        <p:spPr>
          <a:xfrm>
            <a:off x="323271" y="2136339"/>
            <a:ext cx="11696976" cy="2173324"/>
          </a:xfrm>
        </p:spPr>
        <p:txBody>
          <a:bodyPr>
            <a:normAutofit/>
          </a:bodyPr>
          <a:lstStyle/>
          <a:p>
            <a:pPr marL="0" indent="0">
              <a:buNone/>
            </a:pPr>
            <a:endParaRPr lang="en-GB" sz="2400" dirty="0"/>
          </a:p>
          <a:p>
            <a:pPr marL="0" indent="0">
              <a:buNone/>
            </a:pPr>
            <a:endParaRPr lang="en-GB" dirty="0"/>
          </a:p>
        </p:txBody>
      </p:sp>
      <p:sp>
        <p:nvSpPr>
          <p:cNvPr id="6" name="Rectangle 5"/>
          <p:cNvSpPr/>
          <p:nvPr/>
        </p:nvSpPr>
        <p:spPr>
          <a:xfrm>
            <a:off x="323271" y="1647245"/>
            <a:ext cx="11462329" cy="2308324"/>
          </a:xfrm>
          <a:prstGeom prst="rect">
            <a:avLst/>
          </a:prstGeom>
        </p:spPr>
        <p:txBody>
          <a:bodyPr wrap="square">
            <a:spAutoFit/>
          </a:bodyPr>
          <a:lstStyle/>
          <a:p>
            <a:r>
              <a:rPr lang="en-GB" sz="2400" dirty="0"/>
              <a:t>In the Mass, Jesus nourishes us in Word and in Sacrament to strengthen us and make us Holy. ‘Man does not live by bread alone, but by every word that comes forth from the mouth of God’. John’s Gospel says Jesus is the ‘Word made flesh’ and who lives among us. Jesus was born in Bethlehem (which means House of Bread). In the Liturgy of the Word, we have been fed by his teaching and accounts of his life. Then in the Liturgy of the Eucharist we are fed his example and by his Body and Blood.</a:t>
            </a:r>
          </a:p>
        </p:txBody>
      </p:sp>
      <p:pic>
        <p:nvPicPr>
          <p:cNvPr id="7" name="Picture 6"/>
          <p:cNvPicPr>
            <a:picLocks noChangeAspect="1"/>
          </p:cNvPicPr>
          <p:nvPr/>
        </p:nvPicPr>
        <p:blipFill rotWithShape="1">
          <a:blip r:embed="rId5"/>
          <a:srcRect l="5524" t="990" r="2982" b="531"/>
          <a:stretch/>
        </p:blipFill>
        <p:spPr>
          <a:xfrm>
            <a:off x="5829842" y="4341091"/>
            <a:ext cx="5955758" cy="1856509"/>
          </a:xfrm>
          <a:prstGeom prst="rect">
            <a:avLst/>
          </a:prstGeom>
        </p:spPr>
      </p:pic>
      <p:pic>
        <p:nvPicPr>
          <p:cNvPr id="4" name="Audio 3">
            <a:hlinkClick r:id="" action="ppaction://media"/>
          </p:cNvPr>
          <p:cNvPicPr>
            <a:picLocks noChangeAspect="1"/>
          </p:cNvPicPr>
          <p:nvPr>
            <a:audioFile r:link="rId1"/>
            <p:extLst>
              <p:ext uri="{DAA4B4D4-6D71-4841-9C94-3DE7FCFB9230}">
                <p14:media xmlns:p14="http://schemas.microsoft.com/office/powerpoint/2010/main" r:embed="rId2">
                  <p14:trim st="1803" end="596.8526000000001"/>
                </p14:media>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63305146"/>
      </p:ext>
    </p:extLst>
  </p:cSld>
  <p:clrMapOvr>
    <a:masterClrMapping/>
  </p:clrMapOvr>
  <mc:AlternateContent xmlns:mc="http://schemas.openxmlformats.org/markup-compatibility/2006" xmlns:p14="http://schemas.microsoft.com/office/powerpoint/2010/main">
    <mc:Choice Requires="p14">
      <p:transition spd="slow" p14:dur="2000" advTm="12776"/>
    </mc:Choice>
    <mc:Fallback xmlns="">
      <p:transition spd="slow" advTm="12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5400" b="1" dirty="0">
                <a:effectLst>
                  <a:outerShdw blurRad="38100" dist="38100" dir="2700000" algn="tl">
                    <a:srgbClr val="000000">
                      <a:alpha val="43137"/>
                    </a:srgbClr>
                  </a:outerShdw>
                </a:effectLst>
              </a:rPr>
              <a:t>Structure of Listening and Sharing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359549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1"/>
            <p:extLst>
              <p:ext uri="{DAA4B4D4-6D71-4841-9C94-3DE7FCFB9230}">
                <p14:media xmlns:p14="http://schemas.microsoft.com/office/powerpoint/2010/main" r:embed="rId2">
                  <p14:trim st="1463" end="819.5146999999999"/>
                </p14:media>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10298464"/>
      </p:ext>
    </p:extLst>
  </p:cSld>
  <p:clrMapOvr>
    <a:masterClrMapping/>
  </p:clrMapOvr>
  <mc:AlternateContent xmlns:mc="http://schemas.openxmlformats.org/markup-compatibility/2006" xmlns:p14="http://schemas.microsoft.com/office/powerpoint/2010/main">
    <mc:Choice Requires="p14">
      <p:transition spd="slow" p14:dur="2000" advTm="21938"/>
    </mc:Choice>
    <mc:Fallback xmlns="">
      <p:transition spd="slow" advTm="21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210127" y="2355501"/>
            <a:ext cx="5271366" cy="3970318"/>
          </a:xfrm>
          <a:prstGeom prst="rect">
            <a:avLst/>
          </a:prstGeom>
          <a:noFill/>
        </p:spPr>
        <p:txBody>
          <a:bodyPr wrap="square" rtlCol="0">
            <a:spAutoFit/>
          </a:bodyPr>
          <a:lstStyle/>
          <a:p>
            <a:r>
              <a:rPr lang="en-GB" sz="2400" b="1" dirty="0"/>
              <a:t>Timothy 4:22</a:t>
            </a:r>
          </a:p>
          <a:p>
            <a:endParaRPr lang="en-GB" sz="2400" b="1" baseline="30000" dirty="0"/>
          </a:p>
          <a:p>
            <a:r>
              <a:rPr lang="en-GB" sz="2000" b="1" baseline="30000" dirty="0"/>
              <a:t>22 </a:t>
            </a:r>
            <a:r>
              <a:rPr lang="en-GB" sz="2000" dirty="0"/>
              <a:t>The Lord be with your spirit. Grace be with you.</a:t>
            </a:r>
          </a:p>
          <a:p>
            <a:endParaRPr lang="en-GB" sz="2400" dirty="0"/>
          </a:p>
          <a:p>
            <a:r>
              <a:rPr lang="en-GB" sz="2400" b="1" dirty="0"/>
              <a:t>John 6:35</a:t>
            </a:r>
          </a:p>
          <a:p>
            <a:endParaRPr lang="en-GB" sz="2400" dirty="0"/>
          </a:p>
          <a:p>
            <a:r>
              <a:rPr lang="en-GB" sz="2000" b="1" baseline="30000" dirty="0"/>
              <a:t>35 </a:t>
            </a:r>
            <a:r>
              <a:rPr lang="en-GB" sz="2000" dirty="0"/>
              <a:t>Then Jesus said, “I am the bread that gives life. He who comes to me will never be hungry. He who believes in me will never be thirsty.</a:t>
            </a:r>
          </a:p>
          <a:p>
            <a:endParaRPr lang="en-GB" sz="2000" dirty="0"/>
          </a:p>
          <a:p>
            <a:endParaRPr lang="en-GB" sz="2000" dirty="0"/>
          </a:p>
        </p:txBody>
      </p:sp>
      <p:pic>
        <p:nvPicPr>
          <p:cNvPr id="1026" name="Picture 2" descr="I Am The Bread of Life — Lutheran Church of the Redeemer"/>
          <p:cNvPicPr>
            <a:picLocks noChangeAspect="1" noChangeArrowheads="1"/>
          </p:cNvPicPr>
          <p:nvPr/>
        </p:nvPicPr>
        <p:blipFill rotWithShape="1">
          <a:blip r:embed="rId4">
            <a:extLst>
              <a:ext uri="{28A0092B-C50C-407E-A947-70E740481C1C}">
                <a14:useLocalDpi xmlns:a14="http://schemas.microsoft.com/office/drawing/2010/main" val="0"/>
              </a:ext>
            </a:extLst>
          </a:blip>
          <a:srcRect l="6273" r="7060"/>
          <a:stretch/>
        </p:blipFill>
        <p:spPr bwMode="auto">
          <a:xfrm>
            <a:off x="5985162" y="2180214"/>
            <a:ext cx="5859847" cy="3287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Audio 2">
            <a:hlinkClick r:id="" action="ppaction://media"/>
          </p:cNvPr>
          <p:cNvPicPr>
            <a:picLocks noChangeAspect="1"/>
          </p:cNvPicPr>
          <p:nvPr>
            <a:audioFile r:link="rId1"/>
            <p:extLst>
              <p:ext uri="{DAA4B4D4-6D71-4841-9C94-3DE7FCFB9230}">
                <p14:media xmlns:p14="http://schemas.microsoft.com/office/powerpoint/2010/main" r:embed="rId2">
                  <p14:trim st="1444" end="3267.6938"/>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267431880"/>
      </p:ext>
    </p:extLst>
  </p:cSld>
  <p:clrMapOvr>
    <a:masterClrMapping/>
  </p:clrMapOvr>
  <mc:AlternateContent xmlns:mc="http://schemas.openxmlformats.org/markup-compatibility/2006" xmlns:p14="http://schemas.microsoft.com/office/powerpoint/2010/main">
    <mc:Choice Requires="p14">
      <p:transition spd="slow" p14:dur="2000" advTm="12126"/>
    </mc:Choice>
    <mc:Fallback xmlns="">
      <p:transition spd="slow" advTm="12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982" y="592640"/>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348672" y="2519021"/>
            <a:ext cx="11640128" cy="3724761"/>
          </a:xfrm>
        </p:spPr>
        <p:txBody>
          <a:bodyPr>
            <a:normAutofit fontScale="92500" lnSpcReduction="10000"/>
          </a:bodyPr>
          <a:lstStyle/>
          <a:p>
            <a:r>
              <a:rPr lang="en-GB" dirty="0"/>
              <a:t>Research some local charities that help to provide food for those in need and promote sharing. Some examples of charities you could look at are ‘Giving back Crawley’ and the ‘SVP’. </a:t>
            </a:r>
          </a:p>
          <a:p>
            <a:pPr marL="0" indent="0">
              <a:buNone/>
            </a:pPr>
            <a:endParaRPr lang="en-GB" dirty="0"/>
          </a:p>
          <a:p>
            <a:r>
              <a:rPr lang="en-GB" dirty="0"/>
              <a:t>Watch a Mass and </a:t>
            </a:r>
            <a:r>
              <a:rPr lang="en-GB" dirty="0">
                <a:latin typeface="Calibri" panose="020F0502020204030204" pitchFamily="34" charset="0"/>
                <a:cs typeface="Times New Roman" panose="02020603050405020304" pitchFamily="18" charset="0"/>
              </a:rPr>
              <a:t>r</a:t>
            </a:r>
            <a:r>
              <a:rPr lang="en-GB" dirty="0">
                <a:latin typeface="Calibri" panose="020F0502020204030204" pitchFamily="34" charset="0"/>
                <a:ea typeface="Calibri" panose="020F0502020204030204" pitchFamily="34" charset="0"/>
                <a:cs typeface="Times New Roman" panose="02020603050405020304" pitchFamily="18" charset="0"/>
              </a:rPr>
              <a:t>ole-play the liturgical elements of the gathering:  Procession, the Sign of the Cross and welcome.  Record it in some way and include a commentary to describe and give reasons for what is happening.</a:t>
            </a:r>
          </a:p>
          <a:p>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GB" dirty="0">
                <a:latin typeface="Calibri" panose="020F0502020204030204" pitchFamily="34" charset="0"/>
                <a:ea typeface="Calibri" panose="020F0502020204030204" pitchFamily="34" charset="0"/>
                <a:cs typeface="Times New Roman" panose="02020603050405020304" pitchFamily="18" charset="0"/>
              </a:rPr>
              <a:t>Try to learn the words to the Gloria and reflect on what the words mean. </a:t>
            </a:r>
          </a:p>
          <a:p>
            <a:endParaRPr lang="en-GB" dirty="0"/>
          </a:p>
          <a:p>
            <a:endParaRPr lang="en-GB" dirty="0"/>
          </a:p>
          <a:p>
            <a:endParaRPr lang="en-GB" dirty="0"/>
          </a:p>
        </p:txBody>
      </p:sp>
      <p:pic>
        <p:nvPicPr>
          <p:cNvPr id="4" name="Picture 3"/>
          <p:cNvPicPr>
            <a:picLocks noChangeAspect="1"/>
          </p:cNvPicPr>
          <p:nvPr/>
        </p:nvPicPr>
        <p:blipFill>
          <a:blip r:embed="rId4"/>
          <a:stretch>
            <a:fillRect/>
          </a:stretch>
        </p:blipFill>
        <p:spPr>
          <a:xfrm>
            <a:off x="8894855" y="280191"/>
            <a:ext cx="2924228" cy="1950460"/>
          </a:xfrm>
          <a:prstGeom prst="rect">
            <a:avLst/>
          </a:prstGeom>
          <a:ln>
            <a:noFill/>
          </a:ln>
          <a:effectLst>
            <a:softEdge rad="112500"/>
          </a:effectLst>
        </p:spPr>
      </p:pic>
      <p:pic>
        <p:nvPicPr>
          <p:cNvPr id="5" name="Audio 4">
            <a:hlinkClick r:id="" action="ppaction://media"/>
          </p:cNvPr>
          <p:cNvPicPr>
            <a:picLocks noChangeAspect="1"/>
          </p:cNvPicPr>
          <p:nvPr>
            <a:audioFile r:link="rId1"/>
            <p:extLst>
              <p:ext uri="{DAA4B4D4-6D71-4841-9C94-3DE7FCFB9230}">
                <p14:media xmlns:p14="http://schemas.microsoft.com/office/powerpoint/2010/main" r:embed="rId2">
                  <p14:trim st="1439" end="3120.1111"/>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15512844"/>
      </p:ext>
    </p:extLst>
  </p:cSld>
  <p:clrMapOvr>
    <a:masterClrMapping/>
  </p:clrMapOvr>
  <mc:AlternateContent xmlns:mc="http://schemas.openxmlformats.org/markup-compatibility/2006" xmlns:p14="http://schemas.microsoft.com/office/powerpoint/2010/main">
    <mc:Choice Requires="p14">
      <p:transition spd="slow" p14:dur="2000" advTm="13635"/>
    </mc:Choice>
    <mc:Fallback xmlns="">
      <p:transition spd="slow" advTm="13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02036" y="365125"/>
            <a:ext cx="5892800"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49037" y="14143"/>
            <a:ext cx="3622964" cy="1325563"/>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86328" y="1825625"/>
            <a:ext cx="5320146" cy="4351338"/>
          </a:xfrm>
        </p:spPr>
        <p:txBody>
          <a:bodyPr>
            <a:normAutofit fontScale="25000" lnSpcReduction="20000"/>
          </a:bodyPr>
          <a:lstStyle/>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6172200" y="498764"/>
            <a:ext cx="5807364" cy="5678199"/>
          </a:xfrm>
        </p:spPr>
        <p:txBody>
          <a:bodyPr>
            <a:normAutofit fontScale="25000" lnSpcReduction="20000"/>
          </a:bodyPr>
          <a:lstStyle/>
          <a:p>
            <a:pPr marL="0" indent="0" algn="ctr">
              <a:buNone/>
            </a:pPr>
            <a:r>
              <a:rPr lang="en-US" sz="7400" b="1" dirty="0"/>
              <a:t>CHURCH TEACHING</a:t>
            </a:r>
          </a:p>
          <a:p>
            <a:pPr marL="0" indent="0" algn="ctr">
              <a:buNone/>
            </a:pPr>
            <a:endParaRPr lang="en-US" sz="3500" b="1" dirty="0"/>
          </a:p>
          <a:p>
            <a:pPr marL="0" indent="0">
              <a:buNone/>
            </a:pPr>
            <a:r>
              <a:rPr lang="en-GB" sz="6400" dirty="0"/>
              <a:t>This is an outline of the teaching of the Church covered in </a:t>
            </a:r>
          </a:p>
          <a:p>
            <a:pPr marL="0" indent="0">
              <a:buNone/>
            </a:pPr>
            <a:r>
              <a:rPr lang="en-GB" sz="6400" b="1" dirty="0"/>
              <a:t>LISTENING &amp; SHARING:</a:t>
            </a:r>
            <a:endParaRPr lang="en-GB" sz="6400" dirty="0"/>
          </a:p>
          <a:p>
            <a:pPr marL="0" indent="0">
              <a:buNone/>
            </a:pPr>
            <a:r>
              <a:rPr lang="en-GB" sz="6400" dirty="0"/>
              <a:t> </a:t>
            </a:r>
          </a:p>
          <a:p>
            <a:pPr lvl="0"/>
            <a:r>
              <a:rPr lang="en-GB" sz="6400" dirty="0"/>
              <a:t>The Introductory Rite</a:t>
            </a:r>
          </a:p>
          <a:p>
            <a:r>
              <a:rPr lang="en-GB" sz="6400" dirty="0"/>
              <a:t>The Penitential Act.</a:t>
            </a:r>
          </a:p>
          <a:p>
            <a:r>
              <a:rPr lang="en-GB" sz="6400" dirty="0"/>
              <a:t>The </a:t>
            </a:r>
            <a:r>
              <a:rPr lang="en-GB" sz="6400" i="1" dirty="0"/>
              <a:t>Gloria</a:t>
            </a:r>
            <a:r>
              <a:rPr lang="en-GB" sz="6400" dirty="0"/>
              <a:t>.</a:t>
            </a:r>
          </a:p>
          <a:p>
            <a:pPr lvl="0"/>
            <a:r>
              <a:rPr lang="en-GB" sz="6400" dirty="0"/>
              <a:t>Liturgy of the Word.</a:t>
            </a:r>
          </a:p>
          <a:p>
            <a:pPr lvl="0"/>
            <a:r>
              <a:rPr lang="en-GB" sz="6400" dirty="0"/>
              <a:t>The Gospel is the Good News.</a:t>
            </a:r>
          </a:p>
          <a:p>
            <a:pPr lvl="0"/>
            <a:r>
              <a:rPr lang="en-GB" sz="6400" dirty="0"/>
              <a:t>God speaks to us through the scriptures.</a:t>
            </a:r>
          </a:p>
          <a:p>
            <a:pPr lvl="0"/>
            <a:r>
              <a:rPr lang="en-GB" sz="6400" dirty="0"/>
              <a:t>The Creed.</a:t>
            </a:r>
          </a:p>
          <a:p>
            <a:pPr lvl="0"/>
            <a:r>
              <a:rPr lang="en-GB" sz="6400" dirty="0"/>
              <a:t>The Liturgy of the Eucharist.</a:t>
            </a:r>
          </a:p>
          <a:p>
            <a:pPr lvl="0"/>
            <a:r>
              <a:rPr lang="en-GB" sz="6400" dirty="0"/>
              <a:t>Preparation of the Gifts.</a:t>
            </a:r>
          </a:p>
          <a:p>
            <a:pPr lvl="0"/>
            <a:r>
              <a:rPr lang="en-GB" sz="6400" dirty="0"/>
              <a:t>The Eucharistic Prayer.</a:t>
            </a:r>
          </a:p>
          <a:p>
            <a:pPr lvl="0"/>
            <a:r>
              <a:rPr lang="en-GB" sz="6400" dirty="0"/>
              <a:t>Transubstantiation.</a:t>
            </a:r>
          </a:p>
          <a:p>
            <a:pPr lvl="0"/>
            <a:r>
              <a:rPr lang="en-GB" sz="6400" dirty="0"/>
              <a:t>The Communion Rite.</a:t>
            </a:r>
          </a:p>
          <a:p>
            <a:pPr lvl="0"/>
            <a:r>
              <a:rPr lang="en-GB" sz="6400" dirty="0"/>
              <a:t>The Concluding Rite.</a:t>
            </a:r>
          </a:p>
          <a:p>
            <a:r>
              <a:rPr lang="en-GB" sz="6400" dirty="0"/>
              <a:t>Sending forth. </a:t>
            </a:r>
          </a:p>
          <a:p>
            <a:pPr lvl="0"/>
            <a:r>
              <a:rPr lang="en-GB" sz="6400" dirty="0"/>
              <a:t>The responses of the Mass.</a:t>
            </a:r>
          </a:p>
          <a:p>
            <a:pPr marL="0" indent="0" algn="ctr">
              <a:buNone/>
            </a:pPr>
            <a:endParaRPr lang="en-GB" sz="4000" dirty="0"/>
          </a:p>
          <a:p>
            <a:pPr marL="0" indent="0">
              <a:buNone/>
            </a:pPr>
            <a:r>
              <a:rPr lang="en-US" sz="4000" b="1" dirty="0"/>
              <a:t> </a:t>
            </a:r>
            <a:endParaRPr lang="en-GB" sz="4000" dirty="0"/>
          </a:p>
          <a:p>
            <a:endParaRPr lang="en-GB" dirty="0"/>
          </a:p>
        </p:txBody>
      </p:sp>
      <p:sp>
        <p:nvSpPr>
          <p:cNvPr id="6" name="TextBox 5"/>
          <p:cNvSpPr txBox="1"/>
          <p:nvPr/>
        </p:nvSpPr>
        <p:spPr>
          <a:xfrm>
            <a:off x="107373" y="1209610"/>
            <a:ext cx="5929745" cy="5786199"/>
          </a:xfrm>
          <a:prstGeom prst="rect">
            <a:avLst/>
          </a:prstGeom>
          <a:noFill/>
        </p:spPr>
        <p:txBody>
          <a:bodyPr wrap="square" rtlCol="0">
            <a:spAutoFit/>
          </a:bodyPr>
          <a:lstStyle/>
          <a:p>
            <a:r>
              <a:rPr lang="en-GB" sz="1600" dirty="0"/>
              <a:t>Some children will be able to </a:t>
            </a:r>
            <a:r>
              <a:rPr lang="en-GB" sz="1600" b="1" dirty="0"/>
              <a:t>ask and respond </a:t>
            </a:r>
            <a:r>
              <a:rPr lang="en-GB" sz="1600" dirty="0"/>
              <a:t>to questions about their own and others’ experiences and feelings about listening well and sharing. </a:t>
            </a:r>
          </a:p>
          <a:p>
            <a:r>
              <a:rPr lang="en-GB" sz="1600" dirty="0"/>
              <a:t>Some children will be able to </a:t>
            </a:r>
            <a:r>
              <a:rPr lang="en-GB" sz="1600" b="1" dirty="0"/>
              <a:t>ask questions </a:t>
            </a:r>
            <a:r>
              <a:rPr lang="en-GB" sz="1600" dirty="0"/>
              <a:t>about what they and others wonder about the joys and difficulties of listening and sharing and realise that some of these questions are difficult to answer. </a:t>
            </a:r>
          </a:p>
          <a:p>
            <a:r>
              <a:rPr lang="en-GB" sz="1600" dirty="0"/>
              <a:t>Some children will be able to use religious words and phrases to </a:t>
            </a:r>
            <a:r>
              <a:rPr lang="en-GB" sz="1600" b="1" dirty="0"/>
              <a:t>describe </a:t>
            </a:r>
            <a:r>
              <a:rPr lang="en-GB" sz="1600" dirty="0"/>
              <a:t>the actions and symbols used during the celebration of the Eucharist. </a:t>
            </a:r>
          </a:p>
          <a:p>
            <a:r>
              <a:rPr lang="en-GB" sz="1600" dirty="0"/>
              <a:t>Some</a:t>
            </a:r>
            <a:r>
              <a:rPr lang="en-GB" sz="1600" b="1" dirty="0"/>
              <a:t> </a:t>
            </a:r>
            <a:r>
              <a:rPr lang="en-GB" sz="1600" dirty="0"/>
              <a:t>children will be able to </a:t>
            </a:r>
            <a:r>
              <a:rPr lang="en-GB" sz="1600" b="1" dirty="0"/>
              <a:t>describe </a:t>
            </a:r>
            <a:r>
              <a:rPr lang="en-GB" sz="1600" dirty="0"/>
              <a:t>some ways in which Christians share God’s love with others. </a:t>
            </a:r>
          </a:p>
          <a:p>
            <a:r>
              <a:rPr lang="en-GB" sz="1600" dirty="0"/>
              <a:t> </a:t>
            </a:r>
          </a:p>
          <a:p>
            <a:r>
              <a:rPr lang="en-GB" sz="1600" dirty="0"/>
              <a:t>Some</a:t>
            </a:r>
            <a:r>
              <a:rPr lang="en-GB" sz="1600" b="1" dirty="0"/>
              <a:t> </a:t>
            </a:r>
            <a:r>
              <a:rPr lang="en-GB" sz="1600" dirty="0"/>
              <a:t>children will begin to </a:t>
            </a:r>
            <a:r>
              <a:rPr lang="en-GB" sz="1600" b="1" dirty="0"/>
              <a:t>make links </a:t>
            </a:r>
            <a:r>
              <a:rPr lang="en-GB" sz="1600" dirty="0"/>
              <a:t>to show how feelings and beliefs affect their own and others’ desire to listen and to share. </a:t>
            </a:r>
          </a:p>
          <a:p>
            <a:r>
              <a:rPr lang="en-GB" sz="1600" dirty="0"/>
              <a:t>Some children will begin to </a:t>
            </a:r>
            <a:r>
              <a:rPr lang="en-GB" sz="1600" b="1" dirty="0"/>
              <a:t>compare </a:t>
            </a:r>
            <a:r>
              <a:rPr lang="en-GB" sz="1600" dirty="0"/>
              <a:t>their own and others’ ideas about the questions of how and why we listen and share and that these questions are difficult to answer. </a:t>
            </a:r>
          </a:p>
          <a:p>
            <a:r>
              <a:rPr lang="en-GB" sz="1600" dirty="0"/>
              <a:t>Some children will begin to use a developing religious vocabulary</a:t>
            </a:r>
            <a:r>
              <a:rPr lang="en-GB" sz="1600" b="1" dirty="0"/>
              <a:t> </a:t>
            </a:r>
            <a:r>
              <a:rPr lang="en-GB" sz="1600" dirty="0"/>
              <a:t>to </a:t>
            </a:r>
            <a:r>
              <a:rPr lang="en-GB" sz="1600" b="1" dirty="0"/>
              <a:t>give reasons</a:t>
            </a:r>
            <a:r>
              <a:rPr lang="en-GB" sz="1600" dirty="0"/>
              <a:t> for specific actions and words used during the celebration of the Eucharist. </a:t>
            </a:r>
            <a:br>
              <a:rPr lang="en-GB" sz="1600" dirty="0"/>
            </a:br>
            <a:r>
              <a:rPr lang="en-GB" sz="1600" dirty="0"/>
              <a:t>Some children will begin to give </a:t>
            </a:r>
            <a:r>
              <a:rPr lang="en-GB" sz="1600" b="1" dirty="0"/>
              <a:t>reasons </a:t>
            </a:r>
            <a:r>
              <a:rPr lang="en-GB" sz="1600" dirty="0"/>
              <a:t>why Christians want to share the Good News of Jesus.</a:t>
            </a:r>
          </a:p>
          <a:p>
            <a:endParaRPr lang="en-GB" dirty="0"/>
          </a:p>
        </p:txBody>
      </p:sp>
      <p:pic>
        <p:nvPicPr>
          <p:cNvPr id="7" name="Audio 6">
            <a:hlinkClick r:id="" action="ppaction://media"/>
          </p:cNvPr>
          <p:cNvPicPr>
            <a:picLocks noChangeAspect="1"/>
          </p:cNvPicPr>
          <p:nvPr>
            <a:audioFile r:link="rId1"/>
            <p:extLst>
              <p:ext uri="{DAA4B4D4-6D71-4841-9C94-3DE7FCFB9230}">
                <p14:media xmlns:p14="http://schemas.microsoft.com/office/powerpoint/2010/main" r:embed="rId2">
                  <p14:trim end="4819.1587"/>
                </p14:media>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233991465"/>
      </p:ext>
    </p:extLst>
  </p:cSld>
  <p:clrMapOvr>
    <a:masterClrMapping/>
  </p:clrMapOvr>
  <mc:AlternateContent xmlns:mc="http://schemas.openxmlformats.org/markup-compatibility/2006" xmlns:p14="http://schemas.microsoft.com/office/powerpoint/2010/main">
    <mc:Choice Requires="p14">
      <p:transition spd="slow" p14:dur="2000" advTm="30236"/>
    </mc:Choice>
    <mc:Fallback xmlns="">
      <p:transition spd="slow" advTm="30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4"/>
          <a:srcRect r="518" b="981"/>
          <a:stretch/>
        </p:blipFill>
        <p:spPr>
          <a:xfrm>
            <a:off x="162068" y="4644909"/>
            <a:ext cx="7183309" cy="1589636"/>
          </a:xfrm>
          <a:prstGeom prst="rect">
            <a:avLst/>
          </a:prstGeom>
        </p:spPr>
      </p:pic>
      <p:sp>
        <p:nvSpPr>
          <p:cNvPr id="2" name="Title 1"/>
          <p:cNvSpPr>
            <a:spLocks noGrp="1"/>
          </p:cNvSpPr>
          <p:nvPr>
            <p:ph type="title"/>
          </p:nvPr>
        </p:nvSpPr>
        <p:spPr>
          <a:xfrm>
            <a:off x="847437" y="262969"/>
            <a:ext cx="10515600" cy="1325563"/>
          </a:xfrm>
        </p:spPr>
        <p:txBody>
          <a:bodyPr>
            <a:normAutofit/>
          </a:bodyPr>
          <a:lstStyle/>
          <a:p>
            <a:pPr algn="ctr"/>
            <a:r>
              <a:rPr lang="en-GB" sz="6600" b="1" dirty="0">
                <a:effectLst>
                  <a:outerShdw blurRad="38100" dist="38100" dir="2700000" algn="tl">
                    <a:srgbClr val="000000">
                      <a:alpha val="43137"/>
                    </a:srgbClr>
                  </a:outerShdw>
                </a:effectLst>
              </a:rPr>
              <a:t>Year 4 – Giving and Receiving</a:t>
            </a:r>
            <a:endParaRPr lang="en-GB" sz="6600" dirty="0"/>
          </a:p>
        </p:txBody>
      </p:sp>
      <p:sp>
        <p:nvSpPr>
          <p:cNvPr id="5" name="TextBox 4"/>
          <p:cNvSpPr txBox="1"/>
          <p:nvPr/>
        </p:nvSpPr>
        <p:spPr>
          <a:xfrm>
            <a:off x="487219" y="1690254"/>
            <a:ext cx="11021290" cy="2585323"/>
          </a:xfrm>
          <a:prstGeom prst="rect">
            <a:avLst/>
          </a:prstGeom>
          <a:noFill/>
        </p:spPr>
        <p:txBody>
          <a:bodyPr wrap="square" rtlCol="0">
            <a:spAutoFit/>
          </a:bodyPr>
          <a:lstStyle/>
          <a:p>
            <a:r>
              <a:rPr lang="en-GB" sz="2400" dirty="0"/>
              <a:t>The communion we share is universal, the Eucharist we share in Crawley is the same as in London, Rome, New York </a:t>
            </a:r>
            <a:r>
              <a:rPr lang="en-GB" sz="2400" dirty="0" err="1"/>
              <a:t>etc</a:t>
            </a:r>
            <a:r>
              <a:rPr lang="en-GB" sz="2400" dirty="0"/>
              <a:t>: ‘</a:t>
            </a:r>
            <a:r>
              <a:rPr lang="en-GB" sz="2400" b="1" i="1" dirty="0"/>
              <a:t>you never cease to gather a people to yourself, so that from the rising of the sun to its setting a pure sacrifice may be offered to your name”. </a:t>
            </a:r>
            <a:r>
              <a:rPr lang="en-GB" sz="2400" dirty="0">
                <a:ea typeface="Calibri" panose="020F0502020204030204" pitchFamily="34" charset="0"/>
              </a:rPr>
              <a:t>There is an exchange, all be it unequal, between Heaven and Earth. The bread and wine are made holy by the descent of the Holy Spirit upon them </a:t>
            </a:r>
            <a:r>
              <a:rPr lang="en-GB" sz="2400" i="1" dirty="0">
                <a:ea typeface="Calibri" panose="020F0502020204030204" pitchFamily="34" charset="0"/>
              </a:rPr>
              <a:t>like the dew fall</a:t>
            </a:r>
            <a:r>
              <a:rPr lang="en-GB" sz="2400" dirty="0">
                <a:ea typeface="Calibri" panose="020F0502020204030204" pitchFamily="34" charset="0"/>
              </a:rPr>
              <a:t> and they become for us the body and blood of Our Lord Jesus Christ. </a:t>
            </a:r>
            <a:endParaRPr lang="en-GB" sz="2400" dirty="0"/>
          </a:p>
          <a:p>
            <a:endParaRPr lang="en-GB" dirty="0"/>
          </a:p>
        </p:txBody>
      </p:sp>
      <p:pic>
        <p:nvPicPr>
          <p:cNvPr id="10" name="Picture 9"/>
          <p:cNvPicPr>
            <a:picLocks noChangeAspect="1"/>
          </p:cNvPicPr>
          <p:nvPr/>
        </p:nvPicPr>
        <p:blipFill rotWithShape="1">
          <a:blip r:embed="rId5"/>
          <a:srcRect l="636" t="2052" r="814" b="1"/>
          <a:stretch/>
        </p:blipFill>
        <p:spPr>
          <a:xfrm>
            <a:off x="5403273" y="4659254"/>
            <a:ext cx="6317672" cy="1615259"/>
          </a:xfrm>
          <a:prstGeom prst="rect">
            <a:avLst/>
          </a:prstGeom>
        </p:spPr>
      </p:pic>
      <p:pic>
        <p:nvPicPr>
          <p:cNvPr id="3" name="Audio 2">
            <a:hlinkClick r:id="" action="ppaction://media"/>
          </p:cNvPr>
          <p:cNvPicPr>
            <a:picLocks noChangeAspect="1"/>
          </p:cNvPicPr>
          <p:nvPr>
            <a:audioFile r:link="rId1"/>
            <p:extLst>
              <p:ext uri="{DAA4B4D4-6D71-4841-9C94-3DE7FCFB9230}">
                <p14:media xmlns:p14="http://schemas.microsoft.com/office/powerpoint/2010/main" r:embed="rId2">
                  <p14:trim st="1669" end="1230.1972"/>
                </p14:media>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70709062"/>
      </p:ext>
    </p:extLst>
  </p:cSld>
  <p:clrMapOvr>
    <a:masterClrMapping/>
  </p:clrMapOvr>
  <mc:AlternateContent xmlns:mc="http://schemas.openxmlformats.org/markup-compatibility/2006" xmlns:p14="http://schemas.microsoft.com/office/powerpoint/2010/main">
    <mc:Choice Requires="p14">
      <p:transition spd="slow" p14:dur="2000" advTm="20627"/>
    </mc:Choice>
    <mc:Fallback xmlns="">
      <p:transition spd="slow" advTm="20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Giving and receiving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99615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1"/>
            <p:extLst>
              <p:ext uri="{DAA4B4D4-6D71-4841-9C94-3DE7FCFB9230}">
                <p14:media xmlns:p14="http://schemas.microsoft.com/office/powerpoint/2010/main" r:embed="rId2">
                  <p14:trim end="1893.6213"/>
                </p14:media>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50442949"/>
      </p:ext>
    </p:extLst>
  </p:cSld>
  <p:clrMapOvr>
    <a:masterClrMapping/>
  </p:clrMapOvr>
  <mc:AlternateContent xmlns:mc="http://schemas.openxmlformats.org/markup-compatibility/2006" xmlns:p14="http://schemas.microsoft.com/office/powerpoint/2010/main">
    <mc:Choice Requires="p14">
      <p:transition spd="slow" p14:dur="2000" advTm="29486"/>
    </mc:Choice>
    <mc:Fallback xmlns="">
      <p:transition spd="slow" advTm="29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6" y="169353"/>
            <a:ext cx="5100782" cy="1325563"/>
          </a:xfrm>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210126" y="1801319"/>
            <a:ext cx="11889509" cy="4770537"/>
          </a:xfrm>
          <a:prstGeom prst="rect">
            <a:avLst/>
          </a:prstGeom>
          <a:noFill/>
        </p:spPr>
        <p:txBody>
          <a:bodyPr wrap="square" rtlCol="0">
            <a:spAutoFit/>
          </a:bodyPr>
          <a:lstStyle/>
          <a:p>
            <a:r>
              <a:rPr lang="en-GB" sz="2000" b="1" dirty="0"/>
              <a:t>Matthew 5: 45-48 </a:t>
            </a:r>
          </a:p>
          <a:p>
            <a:r>
              <a:rPr lang="en-GB" sz="1600" b="1" baseline="30000" dirty="0"/>
              <a:t>45 </a:t>
            </a:r>
            <a:r>
              <a:rPr lang="en-GB" sz="1600" dirty="0"/>
              <a:t>If you do this, then you will be true sons of your Father in heaven. Your Father causes the sun to rise on good people and on bad people. Your Father sends rain to those who do good and to those who do wrong. </a:t>
            </a:r>
            <a:r>
              <a:rPr lang="en-GB" sz="1600" b="1" baseline="30000" dirty="0"/>
              <a:t>46 </a:t>
            </a:r>
            <a:r>
              <a:rPr lang="en-GB" sz="1600" dirty="0"/>
              <a:t>If you love only the people who love you, then you will get no reward. Even the tax collectors do that. </a:t>
            </a:r>
            <a:r>
              <a:rPr lang="en-GB" sz="1600" b="1" baseline="30000" dirty="0"/>
              <a:t>47 </a:t>
            </a:r>
            <a:r>
              <a:rPr lang="en-GB" sz="1600" dirty="0"/>
              <a:t>And if you are nice only to your friends, then you are no better than other people. Even people without God are nice to their friends. </a:t>
            </a:r>
            <a:r>
              <a:rPr lang="en-GB" sz="1600" b="1" baseline="30000" dirty="0"/>
              <a:t>48 </a:t>
            </a:r>
            <a:r>
              <a:rPr lang="en-GB" sz="1600" dirty="0"/>
              <a:t>So you must be perfect, just as your Father in heaven is perfect.</a:t>
            </a:r>
            <a:endParaRPr lang="en-GB" b="1" dirty="0"/>
          </a:p>
          <a:p>
            <a:r>
              <a:rPr lang="en-GB" sz="2000" b="1" dirty="0"/>
              <a:t>1 Corinthians 11: 24-27</a:t>
            </a:r>
          </a:p>
          <a:p>
            <a:r>
              <a:rPr lang="en-GB" sz="1600" b="1" baseline="30000" dirty="0"/>
              <a:t>24 </a:t>
            </a:r>
            <a:r>
              <a:rPr lang="en-GB" sz="1600" dirty="0"/>
              <a:t>and gave thanks for it. Then he broke the bread and said, “This is my body; it is for you. Do this to remember me.” </a:t>
            </a:r>
            <a:r>
              <a:rPr lang="en-GB" sz="1600" b="1" baseline="30000" dirty="0"/>
              <a:t>25 </a:t>
            </a:r>
            <a:r>
              <a:rPr lang="en-GB" sz="1600" dirty="0"/>
              <a:t>In the same way, after they ate, Jesus took the cup. He said, “This cup shows the new agreement from God to his people. This new agreement begins with the blood of my death. When you drink this, do it to remember me.” </a:t>
            </a:r>
            <a:r>
              <a:rPr lang="en-GB" sz="1600" b="1" baseline="30000" dirty="0"/>
              <a:t>26 </a:t>
            </a:r>
            <a:r>
              <a:rPr lang="en-GB" sz="1600" dirty="0"/>
              <a:t>Every time you eat this bread and drink this cup, you show others about the Lord’s death until he comes.</a:t>
            </a:r>
          </a:p>
          <a:p>
            <a:r>
              <a:rPr lang="en-GB" sz="1600" b="1" baseline="30000" dirty="0"/>
              <a:t>27 </a:t>
            </a:r>
            <a:r>
              <a:rPr lang="en-GB" sz="1600" dirty="0"/>
              <a:t>So a person should not eat the bread or drink the cup of the Lord in a way that is not worthy of it. If he does he is sinning against the body and the blood of the Lord.</a:t>
            </a:r>
          </a:p>
          <a:p>
            <a:r>
              <a:rPr lang="en-GB" sz="2000" b="1" dirty="0"/>
              <a:t>Romans 12: 8-11</a:t>
            </a:r>
          </a:p>
          <a:p>
            <a:r>
              <a:rPr lang="en-GB" sz="1600" b="1" baseline="30000" dirty="0"/>
              <a:t>8 </a:t>
            </a:r>
            <a:r>
              <a:rPr lang="en-GB" sz="1600" dirty="0"/>
              <a:t>If one has the gift of encouraging others, he should encourage. If one has the gift of giving to others, he should give freely. If one has the gift of being a leader, he should try hard when he leads. If one has the gift of showing kindness to others, that person should do so with joy.</a:t>
            </a:r>
          </a:p>
          <a:p>
            <a:r>
              <a:rPr lang="en-GB" sz="1600" b="1" baseline="30000" dirty="0"/>
              <a:t>9 </a:t>
            </a:r>
            <a:r>
              <a:rPr lang="en-GB" sz="1600" dirty="0"/>
              <a:t>Your love must be real. Hate what is evil. Hold on to what is good. </a:t>
            </a:r>
            <a:r>
              <a:rPr lang="en-GB" sz="1600" b="1" baseline="30000" dirty="0"/>
              <a:t>10 </a:t>
            </a:r>
            <a:r>
              <a:rPr lang="en-GB" sz="1600" dirty="0"/>
              <a:t>Love each other like brothers and sisters. Give your brothers and sisters more honour than you want for yourselves. </a:t>
            </a:r>
            <a:r>
              <a:rPr lang="en-GB" sz="1600" b="1" baseline="30000" dirty="0"/>
              <a:t>11 </a:t>
            </a:r>
            <a:r>
              <a:rPr lang="en-GB" sz="1600" dirty="0"/>
              <a:t>Do not be lazy but work hard. Serve the Lord with all your heart.</a:t>
            </a:r>
          </a:p>
          <a:p>
            <a:endParaRPr lang="en-GB" sz="2000" dirty="0"/>
          </a:p>
        </p:txBody>
      </p:sp>
      <p:pic>
        <p:nvPicPr>
          <p:cNvPr id="6" name="Picture 5"/>
          <p:cNvPicPr>
            <a:picLocks noChangeAspect="1"/>
          </p:cNvPicPr>
          <p:nvPr/>
        </p:nvPicPr>
        <p:blipFill rotWithShape="1">
          <a:blip r:embed="rId4"/>
          <a:srcRect b="18710"/>
          <a:stretch/>
        </p:blipFill>
        <p:spPr>
          <a:xfrm>
            <a:off x="9079186" y="169353"/>
            <a:ext cx="2346196" cy="1754050"/>
          </a:xfrm>
          <a:prstGeom prst="rect">
            <a:avLst/>
          </a:prstGeom>
          <a:ln>
            <a:noFill/>
          </a:ln>
          <a:effectLst>
            <a:softEdge rad="112500"/>
          </a:effec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37069814"/>
      </p:ext>
    </p:extLst>
  </p:cSld>
  <p:clrMapOvr>
    <a:masterClrMapping/>
  </p:clrMapOvr>
  <mc:AlternateContent xmlns:mc="http://schemas.openxmlformats.org/markup-compatibility/2006" xmlns:p14="http://schemas.microsoft.com/office/powerpoint/2010/main">
    <mc:Choice Requires="p14">
      <p:transition spd="slow" p14:dur="2000" advTm="13831"/>
    </mc:Choice>
    <mc:Fallback xmlns="">
      <p:transition spd="slow" advTm="13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982" y="592640"/>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222249" y="3195784"/>
            <a:ext cx="11640128" cy="3879272"/>
          </a:xfrm>
        </p:spPr>
        <p:txBody>
          <a:bodyPr>
            <a:normAutofit/>
          </a:bodyPr>
          <a:lstStyle/>
          <a:p>
            <a:pPr lvl="0"/>
            <a:r>
              <a:rPr lang="en-GB" dirty="0"/>
              <a:t>After listening to, or having read the words of some gathering hymns: e.g. </a:t>
            </a:r>
            <a:r>
              <a:rPr lang="en-GB" i="1" dirty="0"/>
              <a:t>Here in this place,</a:t>
            </a:r>
            <a:r>
              <a:rPr lang="en-GB" dirty="0"/>
              <a:t> Bernadette Farrell. John </a:t>
            </a:r>
            <a:r>
              <a:rPr lang="en-GB" dirty="0" err="1"/>
              <a:t>Burland’s</a:t>
            </a:r>
            <a:r>
              <a:rPr lang="en-GB" dirty="0"/>
              <a:t> </a:t>
            </a:r>
            <a:r>
              <a:rPr lang="en-GB" i="1" dirty="0"/>
              <a:t>Gather together</a:t>
            </a:r>
            <a:r>
              <a:rPr lang="en-GB" dirty="0"/>
              <a:t>, write an additional verse to the hymn or try to write your own hymn.  </a:t>
            </a:r>
          </a:p>
          <a:p>
            <a:pPr lvl="0"/>
            <a:r>
              <a:rPr lang="en-GB" dirty="0"/>
              <a:t>Watch a Mass and write an account of what happens at the gathering of the Eucharist. Begin to reflect on some of the actions and words of the Priest.</a:t>
            </a:r>
          </a:p>
          <a:p>
            <a:r>
              <a:rPr lang="en-GB" dirty="0"/>
              <a:t>Design a ‘Charter to Live By’ based on Matthew 5: 45-58, making links between the Scripture and how we might lead our lives. </a:t>
            </a:r>
          </a:p>
          <a:p>
            <a:endParaRPr lang="en-GB" dirty="0"/>
          </a:p>
        </p:txBody>
      </p:sp>
      <p:pic>
        <p:nvPicPr>
          <p:cNvPr id="5" name="Picture 4"/>
          <p:cNvPicPr>
            <a:picLocks noChangeAspect="1"/>
          </p:cNvPicPr>
          <p:nvPr/>
        </p:nvPicPr>
        <p:blipFill>
          <a:blip r:embed="rId4"/>
          <a:stretch>
            <a:fillRect/>
          </a:stretch>
        </p:blipFill>
        <p:spPr>
          <a:xfrm>
            <a:off x="7547823" y="341837"/>
            <a:ext cx="4314554" cy="2288021"/>
          </a:xfrm>
          <a:prstGeom prst="rect">
            <a:avLst/>
          </a:prstGeom>
          <a:ln>
            <a:noFill/>
          </a:ln>
          <a:effectLst>
            <a:softEdge rad="112500"/>
          </a:effectLst>
        </p:spPr>
      </p:pic>
      <p:pic>
        <p:nvPicPr>
          <p:cNvPr id="4" name="Audio 3">
            <a:hlinkClick r:id="" action="ppaction://media"/>
          </p:cNvPr>
          <p:cNvPicPr>
            <a:picLocks noChangeAspect="1"/>
          </p:cNvPicPr>
          <p:nvPr>
            <a:audioFile r:link="rId1"/>
            <p:extLst>
              <p:ext uri="{DAA4B4D4-6D71-4841-9C94-3DE7FCFB9230}">
                <p14:media xmlns:p14="http://schemas.microsoft.com/office/powerpoint/2010/main" r:embed="rId2">
                  <p14:trim st="2460" end="1561.839"/>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745852274"/>
      </p:ext>
    </p:extLst>
  </p:cSld>
  <p:clrMapOvr>
    <a:masterClrMapping/>
  </p:clrMapOvr>
  <mc:AlternateContent xmlns:mc="http://schemas.openxmlformats.org/markup-compatibility/2006" xmlns:p14="http://schemas.microsoft.com/office/powerpoint/2010/main">
    <mc:Choice Requires="p14">
      <p:transition spd="slow" p14:dur="2000" advTm="9512"/>
    </mc:Choice>
    <mc:Fallback xmlns="">
      <p:transition spd="slow" advTm="9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02036" y="365125"/>
            <a:ext cx="5892800"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49037" y="14144"/>
            <a:ext cx="3622964" cy="1020330"/>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86328" y="1825625"/>
            <a:ext cx="5320146" cy="4351338"/>
          </a:xfrm>
        </p:spPr>
        <p:txBody>
          <a:bodyPr>
            <a:normAutofit lnSpcReduction="10000"/>
          </a:bodyPr>
          <a:lstStyle/>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6172200" y="498764"/>
            <a:ext cx="5807364" cy="5678199"/>
          </a:xfrm>
        </p:spPr>
        <p:txBody>
          <a:bodyPr>
            <a:normAutofit lnSpcReduction="10000"/>
          </a:bodyPr>
          <a:lstStyle/>
          <a:p>
            <a:pPr marL="0" indent="0" algn="ctr">
              <a:buNone/>
            </a:pPr>
            <a:r>
              <a:rPr lang="en-US" sz="2000" b="1" dirty="0"/>
              <a:t>CHURCH TEACHING</a:t>
            </a:r>
          </a:p>
          <a:p>
            <a:pPr marL="0" indent="0">
              <a:buNone/>
            </a:pPr>
            <a:r>
              <a:rPr lang="en-GB" sz="2200" dirty="0"/>
              <a:t>This is an outline of the teaching of the Church covered in </a:t>
            </a:r>
            <a:r>
              <a:rPr lang="en-GB" sz="2200" b="1" dirty="0"/>
              <a:t>GIVING AND RECEIVING:</a:t>
            </a:r>
          </a:p>
          <a:p>
            <a:pPr marL="0" indent="0">
              <a:buNone/>
            </a:pPr>
            <a:endParaRPr lang="en-GB" sz="2200" dirty="0"/>
          </a:p>
          <a:p>
            <a:pPr lvl="0"/>
            <a:r>
              <a:rPr lang="en-GB" sz="2200" dirty="0"/>
              <a:t>Introductory Rites.</a:t>
            </a:r>
          </a:p>
          <a:p>
            <a:pPr lvl="0"/>
            <a:r>
              <a:rPr lang="en-GB" sz="2200" dirty="0"/>
              <a:t>Penitential Act.</a:t>
            </a:r>
          </a:p>
          <a:p>
            <a:pPr lvl="0"/>
            <a:r>
              <a:rPr lang="en-GB" sz="2200" dirty="0"/>
              <a:t>Communion Rite.</a:t>
            </a:r>
          </a:p>
          <a:p>
            <a:pPr lvl="0"/>
            <a:r>
              <a:rPr lang="en-GB" sz="2200" dirty="0"/>
              <a:t>The Lord’s Prayer.</a:t>
            </a:r>
          </a:p>
          <a:p>
            <a:pPr lvl="0"/>
            <a:r>
              <a:rPr lang="en-GB" sz="2200" dirty="0"/>
              <a:t>The Sign of Peace.</a:t>
            </a:r>
          </a:p>
          <a:p>
            <a:pPr lvl="0"/>
            <a:r>
              <a:rPr lang="en-GB" sz="2200" dirty="0"/>
              <a:t>Lamb of God.</a:t>
            </a:r>
          </a:p>
          <a:p>
            <a:pPr lvl="0"/>
            <a:r>
              <a:rPr lang="en-GB" sz="2200" dirty="0"/>
              <a:t>Holy Communion.</a:t>
            </a:r>
          </a:p>
          <a:p>
            <a:pPr lvl="0"/>
            <a:r>
              <a:rPr lang="en-GB" sz="2200" dirty="0"/>
              <a:t>Transubstantiation.</a:t>
            </a:r>
          </a:p>
          <a:p>
            <a:pPr lvl="0"/>
            <a:r>
              <a:rPr lang="en-GB" sz="2200" dirty="0"/>
              <a:t>Prayer after Communion.</a:t>
            </a:r>
          </a:p>
          <a:p>
            <a:pPr lvl="0"/>
            <a:r>
              <a:rPr lang="en-GB" sz="2200" dirty="0"/>
              <a:t>Concluding Rite.</a:t>
            </a:r>
          </a:p>
          <a:p>
            <a:pPr marL="0" indent="0" algn="ctr">
              <a:buNone/>
            </a:pPr>
            <a:endParaRPr lang="en-US" sz="3500" b="1" dirty="0"/>
          </a:p>
        </p:txBody>
      </p:sp>
      <p:sp>
        <p:nvSpPr>
          <p:cNvPr id="6" name="TextBox 5"/>
          <p:cNvSpPr txBox="1"/>
          <p:nvPr/>
        </p:nvSpPr>
        <p:spPr>
          <a:xfrm>
            <a:off x="57727" y="856357"/>
            <a:ext cx="5929745" cy="6001643"/>
          </a:xfrm>
          <a:prstGeom prst="rect">
            <a:avLst/>
          </a:prstGeom>
          <a:noFill/>
        </p:spPr>
        <p:txBody>
          <a:bodyPr wrap="square" rtlCol="0">
            <a:spAutoFit/>
          </a:bodyPr>
          <a:lstStyle/>
          <a:p>
            <a:pPr marL="285750" indent="-285750">
              <a:buFont typeface="Arial" panose="020B0604020202020204" pitchFamily="34" charset="0"/>
              <a:buChar char="•"/>
            </a:pPr>
            <a:r>
              <a:rPr lang="en-GB" sz="1600" dirty="0"/>
              <a:t>Some</a:t>
            </a:r>
            <a:r>
              <a:rPr lang="en-GB" sz="1600" b="1" dirty="0"/>
              <a:t> </a:t>
            </a:r>
            <a:r>
              <a:rPr lang="en-GB" sz="1600" dirty="0"/>
              <a:t>children will be able to </a:t>
            </a:r>
            <a:r>
              <a:rPr lang="en-GB" sz="1600" b="1" dirty="0"/>
              <a:t>ask and respond </a:t>
            </a:r>
            <a:r>
              <a:rPr lang="en-GB" sz="1600" dirty="0"/>
              <a:t>to their own and others’ experiences and feelings about giving and receiving. </a:t>
            </a:r>
          </a:p>
          <a:p>
            <a:pPr marL="285750" indent="-285750">
              <a:buFont typeface="Arial" panose="020B0604020202020204" pitchFamily="34" charset="0"/>
              <a:buChar char="•"/>
            </a:pPr>
            <a:r>
              <a:rPr lang="en-GB" sz="1600" dirty="0"/>
              <a:t>Some</a:t>
            </a:r>
            <a:r>
              <a:rPr lang="en-GB" sz="1600" b="1" dirty="0"/>
              <a:t> </a:t>
            </a:r>
            <a:r>
              <a:rPr lang="en-GB" sz="1600" dirty="0"/>
              <a:t>children will be able to </a:t>
            </a:r>
            <a:r>
              <a:rPr lang="en-GB" sz="1600" b="1" dirty="0"/>
              <a:t>ask questions </a:t>
            </a:r>
            <a:r>
              <a:rPr lang="en-GB" sz="1600" dirty="0"/>
              <a:t>about what they and others wonder about giving and receiving every day and realise that some of these questions are difficult to answer. </a:t>
            </a:r>
          </a:p>
          <a:p>
            <a:pPr marL="285750" indent="-285750">
              <a:buFont typeface="Arial" panose="020B0604020202020204" pitchFamily="34" charset="0"/>
              <a:buChar char="•"/>
            </a:pPr>
            <a:r>
              <a:rPr lang="en-GB" sz="1600" dirty="0"/>
              <a:t>Some children will be able to </a:t>
            </a:r>
            <a:r>
              <a:rPr lang="en-GB" sz="1600" b="1" dirty="0"/>
              <a:t>describe </a:t>
            </a:r>
            <a:r>
              <a:rPr lang="en-GB" sz="1600" dirty="0"/>
              <a:t>what happens during the Introductory Rite. </a:t>
            </a:r>
          </a:p>
          <a:p>
            <a:pPr marL="285750" indent="-285750">
              <a:buFont typeface="Arial" panose="020B0604020202020204" pitchFamily="34" charset="0"/>
              <a:buChar char="•"/>
            </a:pPr>
            <a:r>
              <a:rPr lang="en-GB" sz="1600" dirty="0"/>
              <a:t>Some children will be able to </a:t>
            </a:r>
            <a:r>
              <a:rPr lang="en-GB" sz="1600" b="1" dirty="0"/>
              <a:t>describe </a:t>
            </a:r>
            <a:r>
              <a:rPr lang="en-GB" sz="1600" dirty="0"/>
              <a:t>what a person might do if they follow Jesus’ advice.</a:t>
            </a:r>
          </a:p>
          <a:p>
            <a:pPr marL="285750" indent="-285750">
              <a:buFont typeface="Arial" panose="020B0604020202020204" pitchFamily="34" charset="0"/>
              <a:buChar char="•"/>
            </a:pPr>
            <a:r>
              <a:rPr lang="en-GB" sz="1600" dirty="0"/>
              <a:t>Some children will be able to </a:t>
            </a:r>
            <a:r>
              <a:rPr lang="en-GB" sz="1600" b="1" dirty="0"/>
              <a:t>describe</a:t>
            </a:r>
            <a:r>
              <a:rPr lang="en-GB" sz="1600" dirty="0"/>
              <a:t> ways in which peace is lived out by believers.</a:t>
            </a:r>
          </a:p>
          <a:p>
            <a:pPr marL="285750" indent="-285750">
              <a:buFont typeface="Arial" panose="020B0604020202020204" pitchFamily="34" charset="0"/>
              <a:buChar char="•"/>
            </a:pPr>
            <a:r>
              <a:rPr lang="en-GB" sz="1600" dirty="0"/>
              <a:t>Some children will be able to </a:t>
            </a:r>
            <a:r>
              <a:rPr lang="en-GB" sz="1600" b="1" dirty="0"/>
              <a:t>make links </a:t>
            </a:r>
            <a:r>
              <a:rPr lang="en-GB" sz="1600" dirty="0"/>
              <a:t>to show how feelings and beliefs about giving and receiving affects their own behaviour and that of others. </a:t>
            </a:r>
          </a:p>
          <a:p>
            <a:pPr marL="285750" indent="-285750">
              <a:buFont typeface="Arial" panose="020B0604020202020204" pitchFamily="34" charset="0"/>
              <a:buChar char="•"/>
            </a:pPr>
            <a:r>
              <a:rPr lang="en-GB" sz="1600" dirty="0"/>
              <a:t>Some children will be able to </a:t>
            </a:r>
            <a:r>
              <a:rPr lang="en-GB" sz="1600" b="1" dirty="0"/>
              <a:t>compare </a:t>
            </a:r>
            <a:r>
              <a:rPr lang="en-GB" sz="1600" dirty="0"/>
              <a:t>their own and other people’s ideas about questions of giving and receiving that are difficult to answer. </a:t>
            </a:r>
          </a:p>
          <a:p>
            <a:pPr marL="285750" indent="-285750">
              <a:buFont typeface="Arial" panose="020B0604020202020204" pitchFamily="34" charset="0"/>
              <a:buChar char="•"/>
            </a:pPr>
            <a:r>
              <a:rPr lang="en-GB" sz="1600" dirty="0"/>
              <a:t>Some children will be able to </a:t>
            </a:r>
            <a:r>
              <a:rPr lang="en-GB" sz="1600" b="1" dirty="0"/>
              <a:t>make links </a:t>
            </a:r>
            <a:r>
              <a:rPr lang="en-GB" sz="1600" dirty="0"/>
              <a:t>between scripture and an understanding of the Eucharist. </a:t>
            </a:r>
          </a:p>
          <a:p>
            <a:pPr marL="285750" indent="-285750">
              <a:buFont typeface="Arial" panose="020B0604020202020204" pitchFamily="34" charset="0"/>
              <a:buChar char="•"/>
            </a:pPr>
            <a:r>
              <a:rPr lang="en-GB" sz="1600" dirty="0"/>
              <a:t>Some children will be able to use a developing religious vocabulary</a:t>
            </a:r>
            <a:r>
              <a:rPr lang="en-GB" sz="1600" b="1" dirty="0"/>
              <a:t> </a:t>
            </a:r>
            <a:r>
              <a:rPr lang="en-GB" sz="1600" dirty="0"/>
              <a:t>to </a:t>
            </a:r>
            <a:r>
              <a:rPr lang="en-GB" sz="1600" b="1" dirty="0"/>
              <a:t>give reasons</a:t>
            </a:r>
            <a:r>
              <a:rPr lang="en-GB" sz="1600" dirty="0"/>
              <a:t> for religious actions and symbols used in the celebration of the Eucharist. </a:t>
            </a:r>
          </a:p>
          <a:p>
            <a:pPr marL="285750" indent="-285750">
              <a:buFont typeface="Arial" panose="020B0604020202020204" pitchFamily="34" charset="0"/>
              <a:buChar char="•"/>
            </a:pPr>
            <a:r>
              <a:rPr lang="en-GB" sz="1600" dirty="0"/>
              <a:t>Some children will be able to </a:t>
            </a:r>
            <a:r>
              <a:rPr lang="en-GB" sz="1600" b="1" dirty="0"/>
              <a:t>give</a:t>
            </a:r>
            <a:r>
              <a:rPr lang="en-GB" sz="1600" dirty="0"/>
              <a:t> </a:t>
            </a:r>
            <a:r>
              <a:rPr lang="en-GB" sz="1600" b="1" dirty="0"/>
              <a:t>reasons </a:t>
            </a:r>
            <a:r>
              <a:rPr lang="en-GB" sz="1600" dirty="0"/>
              <a:t>why Christians attend the celebration of the Eucharist. </a:t>
            </a:r>
          </a:p>
        </p:txBody>
      </p:sp>
      <p:pic>
        <p:nvPicPr>
          <p:cNvPr id="8" name="Audio 7">
            <a:hlinkClick r:id="" action="ppaction://media"/>
          </p:cNvPr>
          <p:cNvPicPr>
            <a:picLocks noChangeAspect="1"/>
          </p:cNvPicPr>
          <p:nvPr>
            <a:audioFile r:link="rId1"/>
            <p:extLst>
              <p:ext uri="{DAA4B4D4-6D71-4841-9C94-3DE7FCFB9230}">
                <p14:media xmlns:p14="http://schemas.microsoft.com/office/powerpoint/2010/main" r:embed="rId2">
                  <p14:trim st="741" end="1377.5895"/>
                </p14:media>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22239924"/>
      </p:ext>
    </p:extLst>
  </p:cSld>
  <p:clrMapOvr>
    <a:masterClrMapping/>
  </p:clrMapOvr>
  <mc:AlternateContent xmlns:mc="http://schemas.openxmlformats.org/markup-compatibility/2006" xmlns:p14="http://schemas.microsoft.com/office/powerpoint/2010/main">
    <mc:Choice Requires="p14">
      <p:transition spd="slow" p14:dur="2000" advTm="24549"/>
    </mc:Choice>
    <mc:Fallback xmlns="">
      <p:transition spd="slow" advTm="24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437" y="262969"/>
            <a:ext cx="10515600" cy="1325563"/>
          </a:xfrm>
        </p:spPr>
        <p:txBody>
          <a:bodyPr>
            <a:normAutofit/>
          </a:bodyPr>
          <a:lstStyle/>
          <a:p>
            <a:pPr algn="ctr"/>
            <a:r>
              <a:rPr lang="en-GB" sz="6600" b="1" dirty="0">
                <a:effectLst>
                  <a:outerShdw blurRad="38100" dist="38100" dir="2700000" algn="tl">
                    <a:srgbClr val="000000">
                      <a:alpha val="43137"/>
                    </a:srgbClr>
                  </a:outerShdw>
                </a:effectLst>
              </a:rPr>
              <a:t>Year 5 and 6 – Unity</a:t>
            </a:r>
            <a:endParaRPr lang="en-GB" sz="6600" dirty="0"/>
          </a:p>
        </p:txBody>
      </p:sp>
      <p:pic>
        <p:nvPicPr>
          <p:cNvPr id="3" name="Picture 2"/>
          <p:cNvPicPr>
            <a:picLocks noChangeAspect="1"/>
          </p:cNvPicPr>
          <p:nvPr/>
        </p:nvPicPr>
        <p:blipFill>
          <a:blip r:embed="rId4"/>
          <a:stretch>
            <a:fillRect/>
          </a:stretch>
        </p:blipFill>
        <p:spPr>
          <a:xfrm>
            <a:off x="1" y="4778808"/>
            <a:ext cx="6354618" cy="1493162"/>
          </a:xfrm>
          <a:prstGeom prst="rect">
            <a:avLst/>
          </a:prstGeom>
        </p:spPr>
      </p:pic>
      <p:pic>
        <p:nvPicPr>
          <p:cNvPr id="4" name="Picture 3"/>
          <p:cNvPicPr>
            <a:picLocks noChangeAspect="1"/>
          </p:cNvPicPr>
          <p:nvPr/>
        </p:nvPicPr>
        <p:blipFill rotWithShape="1">
          <a:blip r:embed="rId5"/>
          <a:srcRect l="-2275" r="7562" b="5244"/>
          <a:stretch/>
        </p:blipFill>
        <p:spPr>
          <a:xfrm>
            <a:off x="6086764" y="4812794"/>
            <a:ext cx="5966691" cy="1502820"/>
          </a:xfrm>
          <a:prstGeom prst="rect">
            <a:avLst/>
          </a:prstGeom>
        </p:spPr>
      </p:pic>
      <p:sp>
        <p:nvSpPr>
          <p:cNvPr id="6" name="TextBox 5"/>
          <p:cNvSpPr txBox="1"/>
          <p:nvPr/>
        </p:nvSpPr>
        <p:spPr>
          <a:xfrm>
            <a:off x="369455" y="2096655"/>
            <a:ext cx="11388436" cy="2400657"/>
          </a:xfrm>
          <a:prstGeom prst="rect">
            <a:avLst/>
          </a:prstGeom>
          <a:noFill/>
        </p:spPr>
        <p:txBody>
          <a:bodyPr wrap="square" rtlCol="0">
            <a:spAutoFit/>
          </a:bodyPr>
          <a:lstStyle/>
          <a:p>
            <a:pPr>
              <a:lnSpc>
                <a:spcPct val="150000"/>
              </a:lnSpc>
              <a:spcAft>
                <a:spcPts val="0"/>
              </a:spcAft>
            </a:pPr>
            <a:r>
              <a:rPr lang="en-GB" sz="2000" dirty="0">
                <a:ea typeface="Calibri" panose="020F0502020204030204" pitchFamily="34" charset="0"/>
                <a:cs typeface="Times New Roman" panose="02020603050405020304" pitchFamily="18" charset="0"/>
              </a:rPr>
              <a:t>The Holy Mass is the place where we gather to celebrate the Eucharist and we do so most especially on the Lord’s Day which is Sunday, the day of the Resurrection. In the Holy Mass, the Church on earth is united with the Church triumphant in heaven. It is the place where heaven and earth touch, and we cry out with all the angels and saints:</a:t>
            </a:r>
            <a:endParaRPr lang="en-GB" dirty="0">
              <a:ea typeface="Calibri" panose="020F0502020204030204" pitchFamily="34" charset="0"/>
              <a:cs typeface="Times New Roman" panose="02020603050405020304" pitchFamily="18" charset="0"/>
            </a:endParaRPr>
          </a:p>
          <a:p>
            <a:pPr>
              <a:lnSpc>
                <a:spcPct val="150000"/>
              </a:lnSpc>
              <a:spcAft>
                <a:spcPts val="0"/>
              </a:spcAft>
            </a:pPr>
            <a:r>
              <a:rPr lang="en-GB" sz="2000" b="1" i="1" dirty="0">
                <a:ea typeface="Calibri" panose="020F0502020204030204" pitchFamily="34" charset="0"/>
                <a:cs typeface="Times New Roman" panose="02020603050405020304" pitchFamily="18" charset="0"/>
              </a:rPr>
              <a:t>‘Holy, Holy, Holy Lord God of Hosts, heaven and earth are full of your glory, hosanna in the highest’.</a:t>
            </a:r>
            <a:endParaRPr lang="en-GB" dirty="0">
              <a:effectLst/>
              <a:ea typeface="Calibri" panose="020F0502020204030204" pitchFamily="34" charset="0"/>
              <a:cs typeface="Times New Roman" panose="02020603050405020304" pitchFamily="18" charset="0"/>
            </a:endParaRPr>
          </a:p>
        </p:txBody>
      </p:sp>
      <p:pic>
        <p:nvPicPr>
          <p:cNvPr id="5" name="Audio 4">
            <a:hlinkClick r:id="" action="ppaction://media"/>
          </p:cNvPr>
          <p:cNvPicPr>
            <a:picLocks noChangeAspect="1"/>
          </p:cNvPicPr>
          <p:nvPr>
            <a:audioFile r:link="rId1"/>
            <p:extLst>
              <p:ext uri="{DAA4B4D4-6D71-4841-9C94-3DE7FCFB9230}">
                <p14:media xmlns:p14="http://schemas.microsoft.com/office/powerpoint/2010/main" r:embed="rId2">
                  <p14:trim st="759" end="3523.0861"/>
                </p14:media>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124689751"/>
      </p:ext>
    </p:extLst>
  </p:cSld>
  <p:clrMapOvr>
    <a:masterClrMapping/>
  </p:clrMapOvr>
  <mc:AlternateContent xmlns:mc="http://schemas.openxmlformats.org/markup-compatibility/2006" xmlns:p14="http://schemas.microsoft.com/office/powerpoint/2010/main">
    <mc:Choice Requires="p14">
      <p:transition spd="slow" p14:dur="2000" advTm="16199"/>
    </mc:Choice>
    <mc:Fallback xmlns="">
      <p:transition spd="slow" advTm="16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2653"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Unity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91805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595133550"/>
      </p:ext>
    </p:extLst>
  </p:cSld>
  <p:clrMapOvr>
    <a:masterClrMapping/>
  </p:clrMapOvr>
  <mc:AlternateContent xmlns:mc="http://schemas.openxmlformats.org/markup-compatibility/2006" xmlns:p14="http://schemas.microsoft.com/office/powerpoint/2010/main">
    <mc:Choice Requires="p14">
      <p:transition spd="slow" p14:dur="2000" advTm="19734"/>
    </mc:Choice>
    <mc:Fallback xmlns="">
      <p:transition spd="slow" advTm="19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6" y="169353"/>
            <a:ext cx="5100782" cy="1325563"/>
          </a:xfrm>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210126" y="1907555"/>
            <a:ext cx="11767127" cy="4585871"/>
          </a:xfrm>
          <a:prstGeom prst="rect">
            <a:avLst/>
          </a:prstGeom>
          <a:noFill/>
        </p:spPr>
        <p:txBody>
          <a:bodyPr wrap="square" rtlCol="0">
            <a:spAutoFit/>
          </a:bodyPr>
          <a:lstStyle/>
          <a:p>
            <a:r>
              <a:rPr lang="en-GB" b="1" dirty="0"/>
              <a:t>Matthew 6:9-15</a:t>
            </a:r>
          </a:p>
          <a:p>
            <a:r>
              <a:rPr lang="en-GB" b="1" baseline="30000" dirty="0"/>
              <a:t>9 </a:t>
            </a:r>
            <a:r>
              <a:rPr lang="en-GB" dirty="0"/>
              <a:t>So when you pray, you should pray like this: ‘Our Father in heaven, we pray that your name will always be kept holy. </a:t>
            </a:r>
            <a:r>
              <a:rPr lang="en-GB" b="1" baseline="30000" dirty="0"/>
              <a:t>10 </a:t>
            </a:r>
            <a:r>
              <a:rPr lang="en-GB" dirty="0"/>
              <a:t>We pray that your kingdom will come. We pray that what you want will be done, here on earth as it is in heaven. </a:t>
            </a:r>
            <a:r>
              <a:rPr lang="en-GB" b="1" baseline="30000" dirty="0"/>
              <a:t>11 </a:t>
            </a:r>
            <a:r>
              <a:rPr lang="en-GB" dirty="0"/>
              <a:t>Give us the food we need for each day. </a:t>
            </a:r>
            <a:r>
              <a:rPr lang="en-GB" b="1" baseline="30000" dirty="0"/>
              <a:t>12 </a:t>
            </a:r>
            <a:r>
              <a:rPr lang="en-GB" dirty="0"/>
              <a:t>Forgive the sins we have done, just as we have forgiven those who did wrong to us. </a:t>
            </a:r>
            <a:r>
              <a:rPr lang="en-GB" b="1" baseline="30000" dirty="0"/>
              <a:t>13 </a:t>
            </a:r>
            <a:r>
              <a:rPr lang="en-GB" dirty="0"/>
              <a:t>And do not cause us to be tested; but save us from the Evil One.’</a:t>
            </a:r>
          </a:p>
          <a:p>
            <a:r>
              <a:rPr lang="en-GB" b="1" dirty="0"/>
              <a:t>John 17:11,20-23</a:t>
            </a:r>
          </a:p>
          <a:p>
            <a:r>
              <a:rPr lang="en-GB" b="1" baseline="30000" dirty="0"/>
              <a:t>11 </a:t>
            </a:r>
            <a:r>
              <a:rPr lang="en-GB" dirty="0"/>
              <a:t>Now I am coming to you. I will not stay in the world now. But these men are still in the world. Holy Father, keep them safe. Keep them safe by the power of your name (the name you gave me), so that they will be one, the same as you and I are one.</a:t>
            </a:r>
          </a:p>
          <a:p>
            <a:r>
              <a:rPr lang="en-GB" b="1" baseline="30000" dirty="0"/>
              <a:t>20 </a:t>
            </a:r>
            <a:r>
              <a:rPr lang="en-GB" dirty="0"/>
              <a:t>“I pray for these men. But I am also praying for all people who will believe in me because of the teaching of these men. </a:t>
            </a:r>
            <a:r>
              <a:rPr lang="en-GB" b="1" baseline="30000" dirty="0"/>
              <a:t>21 </a:t>
            </a:r>
            <a:r>
              <a:rPr lang="en-GB" dirty="0"/>
              <a:t>Father, I pray that all people who believe in me can be one. You are in me and I am in you. I pray that these people can also be one in us, so that the world will believe that you sent me. </a:t>
            </a:r>
            <a:r>
              <a:rPr lang="en-GB" b="1" baseline="30000" dirty="0"/>
              <a:t>22 </a:t>
            </a:r>
            <a:r>
              <a:rPr lang="en-GB" dirty="0"/>
              <a:t>I have given these people the glory that you gave me. I gave them this glory so that they can be one, the same as you and I are one. </a:t>
            </a:r>
            <a:r>
              <a:rPr lang="en-GB" b="1" baseline="30000" dirty="0"/>
              <a:t>23 </a:t>
            </a:r>
            <a:r>
              <a:rPr lang="en-GB" dirty="0"/>
              <a:t>I will be in them and you will be in me. So they will be completely one. Then the world will know that you sent me. And the world will know that you loved these people the same as you loved me.</a:t>
            </a:r>
          </a:p>
          <a:p>
            <a:r>
              <a:rPr lang="en-GB" b="1" dirty="0"/>
              <a:t>1 Corinthians 10:17</a:t>
            </a:r>
          </a:p>
          <a:p>
            <a:r>
              <a:rPr lang="en-GB" b="1" baseline="30000" dirty="0"/>
              <a:t>17 </a:t>
            </a:r>
            <a:r>
              <a:rPr lang="en-GB" dirty="0"/>
              <a:t>There is one loaf of bread. And we are many people. But we all share from that one loaf. So we are really one body.</a:t>
            </a:r>
            <a:endParaRPr lang="en-GB" sz="2000" dirty="0"/>
          </a:p>
        </p:txBody>
      </p:sp>
      <p:pic>
        <p:nvPicPr>
          <p:cNvPr id="8" name="Picture 7"/>
          <p:cNvPicPr>
            <a:picLocks noChangeAspect="1"/>
          </p:cNvPicPr>
          <p:nvPr/>
        </p:nvPicPr>
        <p:blipFill>
          <a:blip r:embed="rId4"/>
          <a:stretch>
            <a:fillRect/>
          </a:stretch>
        </p:blipFill>
        <p:spPr>
          <a:xfrm>
            <a:off x="10303150" y="0"/>
            <a:ext cx="1380850" cy="2100685"/>
          </a:xfrm>
          <a:prstGeom prst="rect">
            <a:avLst/>
          </a:prstGeom>
          <a:ln>
            <a:noFill/>
          </a:ln>
          <a:effectLst>
            <a:softEdge rad="112500"/>
          </a:effectLst>
        </p:spPr>
      </p:pic>
      <p:pic>
        <p:nvPicPr>
          <p:cNvPr id="3" name="Audio 2">
            <a:hlinkClick r:id="" action="ppaction://media"/>
          </p:cNvPr>
          <p:cNvPicPr>
            <a:picLocks noChangeAspect="1"/>
          </p:cNvPicPr>
          <p:nvPr>
            <a:audioFile r:link="rId1"/>
            <p:extLst>
              <p:ext uri="{DAA4B4D4-6D71-4841-9C94-3DE7FCFB9230}">
                <p14:media xmlns:p14="http://schemas.microsoft.com/office/powerpoint/2010/main" r:embed="rId2">
                  <p14:trim st="2629"/>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484766408"/>
      </p:ext>
    </p:extLst>
  </p:cSld>
  <p:clrMapOvr>
    <a:masterClrMapping/>
  </p:clrMapOvr>
  <mc:AlternateContent xmlns:mc="http://schemas.openxmlformats.org/markup-compatibility/2006" xmlns:p14="http://schemas.microsoft.com/office/powerpoint/2010/main">
    <mc:Choice Requires="p14">
      <p:transition spd="slow" p14:dur="2000" advTm="19612"/>
    </mc:Choice>
    <mc:Fallback xmlns="">
      <p:transition spd="slow" advTm="1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6" y="169353"/>
            <a:ext cx="5100782" cy="1325563"/>
          </a:xfrm>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210126" y="1771638"/>
            <a:ext cx="11397673" cy="5386090"/>
          </a:xfrm>
          <a:prstGeom prst="rect">
            <a:avLst/>
          </a:prstGeom>
          <a:noFill/>
        </p:spPr>
        <p:txBody>
          <a:bodyPr wrap="square" rtlCol="0">
            <a:spAutoFit/>
          </a:bodyPr>
          <a:lstStyle/>
          <a:p>
            <a:r>
              <a:rPr lang="en-GB" b="1" dirty="0"/>
              <a:t>Romans 12: 3-10</a:t>
            </a:r>
          </a:p>
          <a:p>
            <a:r>
              <a:rPr lang="en-GB" b="1" baseline="30000" dirty="0"/>
              <a:t>3 </a:t>
            </a:r>
            <a:r>
              <a:rPr lang="en-GB" dirty="0"/>
              <a:t>God has given me a special gift. That is why I have something to say to everyone among you. Do not think that you are better than you are. You must see yourself as you really are. Decide what you are by the amount of faith God has given you. </a:t>
            </a:r>
            <a:r>
              <a:rPr lang="en-GB" b="1" baseline="30000" dirty="0"/>
              <a:t>4 </a:t>
            </a:r>
            <a:r>
              <a:rPr lang="en-GB" dirty="0"/>
              <a:t>Each one of us has a body, and that body has many parts. These parts all have different uses. </a:t>
            </a:r>
            <a:r>
              <a:rPr lang="en-GB" b="1" baseline="30000" dirty="0"/>
              <a:t>5 </a:t>
            </a:r>
            <a:r>
              <a:rPr lang="en-GB" dirty="0"/>
              <a:t>In the same way, we are many, but in Christ we are all one body. Each one is a part of that body. And each part belongs to all the other parts. </a:t>
            </a:r>
            <a:r>
              <a:rPr lang="en-GB" b="1" baseline="30000" dirty="0"/>
              <a:t>6 </a:t>
            </a:r>
            <a:r>
              <a:rPr lang="en-GB" dirty="0"/>
              <a:t>We all have different gifts. Each gift came because of the grace that God gave us. If one has the gift of prophecy, he should use that gift with the faith he has. </a:t>
            </a:r>
            <a:r>
              <a:rPr lang="en-GB" b="1" baseline="30000" dirty="0"/>
              <a:t>7 </a:t>
            </a:r>
            <a:r>
              <a:rPr lang="en-GB" dirty="0"/>
              <a:t>If one has the gift of serving, he should serve. If one has the gift of teaching, he should teach. </a:t>
            </a:r>
            <a:r>
              <a:rPr lang="en-GB" b="1" baseline="30000" dirty="0"/>
              <a:t>8 </a:t>
            </a:r>
            <a:r>
              <a:rPr lang="en-GB" dirty="0"/>
              <a:t>If one has the gift of encouraging others, he should encourage. If one has the gift of giving to others, he should give freely. If one has the gift of being a leader, he should try hard when he leads. If one has the gift of showing kindness to others, that person should do so with joy.</a:t>
            </a:r>
          </a:p>
          <a:p>
            <a:r>
              <a:rPr lang="en-GB" b="1" baseline="30000" dirty="0"/>
              <a:t>9 </a:t>
            </a:r>
            <a:r>
              <a:rPr lang="en-GB" dirty="0"/>
              <a:t>Your love must be real. Hate what is evil. Hold on to what is good. </a:t>
            </a:r>
            <a:r>
              <a:rPr lang="en-GB" b="1" baseline="30000" dirty="0"/>
              <a:t>10 </a:t>
            </a:r>
            <a:r>
              <a:rPr lang="en-GB" dirty="0"/>
              <a:t>Love each other like brothers and sisters. Give your brothers and sisters more honour than you want for yourselves.</a:t>
            </a:r>
          </a:p>
          <a:p>
            <a:r>
              <a:rPr lang="en-GB" b="1" dirty="0"/>
              <a:t>1 Corinthians 12:12-13</a:t>
            </a:r>
          </a:p>
          <a:p>
            <a:r>
              <a:rPr lang="en-GB" b="1" baseline="30000" dirty="0"/>
              <a:t>12 </a:t>
            </a:r>
            <a:r>
              <a:rPr lang="en-GB" dirty="0"/>
              <a:t>A person’s body is one thing, but it has many parts. Yes, there are many parts to a body, but all those parts make only one body. Christ is like that too. </a:t>
            </a:r>
            <a:r>
              <a:rPr lang="en-GB" b="1" baseline="30000" dirty="0"/>
              <a:t>13 </a:t>
            </a:r>
            <a:r>
              <a:rPr lang="en-GB" dirty="0"/>
              <a:t>Some of us are Jews, and some of us are Greeks. Some of us are slaves, and some of us are free. But we were all baptized into one body through one Spirit. And we were all made to share in the one Spirit.</a:t>
            </a:r>
          </a:p>
          <a:p>
            <a:endParaRPr lang="en-GB" dirty="0"/>
          </a:p>
          <a:p>
            <a:endParaRPr lang="en-GB" dirty="0"/>
          </a:p>
          <a:p>
            <a:endParaRPr lang="en-GB" sz="2000" dirty="0"/>
          </a:p>
        </p:txBody>
      </p:sp>
      <p:pic>
        <p:nvPicPr>
          <p:cNvPr id="3" name="Picture 2"/>
          <p:cNvPicPr>
            <a:picLocks noChangeAspect="1"/>
          </p:cNvPicPr>
          <p:nvPr/>
        </p:nvPicPr>
        <p:blipFill>
          <a:blip r:embed="rId4"/>
          <a:stretch>
            <a:fillRect/>
          </a:stretch>
        </p:blipFill>
        <p:spPr>
          <a:xfrm>
            <a:off x="9201907" y="131335"/>
            <a:ext cx="2837693" cy="1894160"/>
          </a:xfrm>
          <a:prstGeom prst="rect">
            <a:avLst/>
          </a:prstGeom>
          <a:ln>
            <a:noFill/>
          </a:ln>
          <a:effectLst>
            <a:softEdge rad="112500"/>
          </a:effectLst>
        </p:spPr>
      </p:pic>
      <p:pic>
        <p:nvPicPr>
          <p:cNvPr id="4" name="Audio 3">
            <a:hlinkClick r:id="" action="ppaction://media"/>
          </p:cNvPr>
          <p:cNvPicPr>
            <a:picLocks noChangeAspect="1"/>
          </p:cNvPicPr>
          <p:nvPr>
            <a:audioFile r:link="rId1"/>
            <p:extLst>
              <p:ext uri="{DAA4B4D4-6D71-4841-9C94-3DE7FCFB9230}">
                <p14:media xmlns:p14="http://schemas.microsoft.com/office/powerpoint/2010/main" r:embed="rId2">
                  <p14:trim st="2131" end="4160.5668"/>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701557598"/>
      </p:ext>
    </p:extLst>
  </p:cSld>
  <p:clrMapOvr>
    <a:masterClrMapping/>
  </p:clrMapOvr>
  <mc:AlternateContent xmlns:mc="http://schemas.openxmlformats.org/markup-compatibility/2006" xmlns:p14="http://schemas.microsoft.com/office/powerpoint/2010/main">
    <mc:Choice Requires="p14">
      <p:transition spd="slow" p14:dur="2000" advTm="15733"/>
    </mc:Choice>
    <mc:Fallback xmlns="">
      <p:transition spd="slow" advTm="15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631" y="241658"/>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222249" y="2978728"/>
            <a:ext cx="11969751" cy="3879272"/>
          </a:xfrm>
        </p:spPr>
        <p:txBody>
          <a:bodyPr>
            <a:normAutofit/>
          </a:bodyPr>
          <a:lstStyle/>
          <a:p>
            <a:pPr lvl="0"/>
            <a:r>
              <a:rPr lang="en-GB" dirty="0"/>
              <a:t>Using what you believe and value, create a Code of Conduct showing what makes a good friend.  Give reasons for your choice of statements.</a:t>
            </a:r>
          </a:p>
          <a:p>
            <a:endParaRPr lang="en-GB" dirty="0"/>
          </a:p>
          <a:p>
            <a:r>
              <a:rPr lang="en-GB" dirty="0"/>
              <a:t>Use the text from John and compose a prayer for unity. </a:t>
            </a:r>
          </a:p>
          <a:p>
            <a:endParaRPr lang="en-GB" dirty="0"/>
          </a:p>
          <a:p>
            <a:r>
              <a:rPr lang="en-GB" dirty="0"/>
              <a:t>Watch a Mass, focus on the Eucharistic prayer and try to join in with the responses. Pick out your favourite phrases used in the prayer. </a:t>
            </a:r>
          </a:p>
        </p:txBody>
      </p:sp>
      <p:pic>
        <p:nvPicPr>
          <p:cNvPr id="4" name="Picture 3"/>
          <p:cNvPicPr>
            <a:picLocks noChangeAspect="1"/>
          </p:cNvPicPr>
          <p:nvPr/>
        </p:nvPicPr>
        <p:blipFill>
          <a:blip r:embed="rId4"/>
          <a:stretch>
            <a:fillRect/>
          </a:stretch>
        </p:blipFill>
        <p:spPr>
          <a:xfrm>
            <a:off x="7832544" y="154419"/>
            <a:ext cx="3860692" cy="2652295"/>
          </a:xfrm>
          <a:prstGeom prst="rect">
            <a:avLst/>
          </a:prstGeom>
          <a:ln>
            <a:noFill/>
          </a:ln>
          <a:effectLst>
            <a:softEdge rad="112500"/>
          </a:effectLst>
        </p:spPr>
      </p:pic>
      <p:pic>
        <p:nvPicPr>
          <p:cNvPr id="5" name="Audio 4">
            <a:hlinkClick r:id="" action="ppaction://media"/>
          </p:cNvPr>
          <p:cNvPicPr>
            <a:picLocks noChangeAspect="1"/>
          </p:cNvPicPr>
          <p:nvPr>
            <a:audioFile r:link="rId1"/>
            <p:extLst>
              <p:ext uri="{DAA4B4D4-6D71-4841-9C94-3DE7FCFB9230}">
                <p14:media xmlns:p14="http://schemas.microsoft.com/office/powerpoint/2010/main" r:embed="rId2">
                  <p14:trim st="1966"/>
                </p14:media>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786607273"/>
      </p:ext>
    </p:extLst>
  </p:cSld>
  <p:clrMapOvr>
    <a:masterClrMapping/>
  </p:clrMapOvr>
  <mc:AlternateContent xmlns:mc="http://schemas.openxmlformats.org/markup-compatibility/2006" xmlns:p14="http://schemas.microsoft.com/office/powerpoint/2010/main">
    <mc:Choice Requires="p14">
      <p:transition spd="slow" p14:dur="2000" advTm="9863"/>
    </mc:Choice>
    <mc:Fallback xmlns="">
      <p:transition spd="slow" advTm="9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802584" y="365125"/>
            <a:ext cx="5297052"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49037" y="14144"/>
            <a:ext cx="3622964" cy="1020330"/>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86328" y="1825625"/>
            <a:ext cx="5320146" cy="4351338"/>
          </a:xfrm>
        </p:spPr>
        <p:txBody>
          <a:bodyPr>
            <a:normAutofit fontScale="77500" lnSpcReduction="20000"/>
          </a:bodyPr>
          <a:lstStyle/>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7114309" y="775855"/>
            <a:ext cx="4985327" cy="5135418"/>
          </a:xfrm>
        </p:spPr>
        <p:txBody>
          <a:bodyPr>
            <a:normAutofit fontScale="77500" lnSpcReduction="20000"/>
          </a:bodyPr>
          <a:lstStyle/>
          <a:p>
            <a:pPr marL="0" indent="0" algn="ctr">
              <a:buNone/>
            </a:pPr>
            <a:r>
              <a:rPr lang="en-US" sz="2600" b="1" dirty="0"/>
              <a:t>CHURCH TEACHING</a:t>
            </a:r>
          </a:p>
          <a:p>
            <a:pPr marL="0" indent="0" algn="ctr">
              <a:buNone/>
            </a:pPr>
            <a:endParaRPr lang="en-US" sz="2000" b="1" dirty="0"/>
          </a:p>
          <a:p>
            <a:r>
              <a:rPr lang="en-GB" sz="2100" dirty="0"/>
              <a:t>This is an outline of the teaching of the Church covered in </a:t>
            </a:r>
            <a:r>
              <a:rPr lang="en-GB" sz="2100" b="1" dirty="0"/>
              <a:t>UNITY:</a:t>
            </a:r>
            <a:endParaRPr lang="en-GB" sz="2100" dirty="0"/>
          </a:p>
          <a:p>
            <a:pPr lvl="0"/>
            <a:r>
              <a:rPr lang="en-GB" sz="2100" dirty="0"/>
              <a:t>Jesus’ priestly prayer for unity in John 17.</a:t>
            </a:r>
          </a:p>
          <a:p>
            <a:pPr lvl="0"/>
            <a:r>
              <a:rPr lang="en-GB" sz="2100" dirty="0"/>
              <a:t>One body in union with Christ.</a:t>
            </a:r>
          </a:p>
          <a:p>
            <a:pPr lvl="0"/>
            <a:r>
              <a:rPr lang="en-GB" sz="2100" dirty="0"/>
              <a:t>Eucharistic Prayer for Children III.</a:t>
            </a:r>
          </a:p>
          <a:p>
            <a:pPr lvl="0"/>
            <a:r>
              <a:rPr lang="en-GB" sz="2100" dirty="0"/>
              <a:t>The Communion Rite.</a:t>
            </a:r>
          </a:p>
          <a:p>
            <a:pPr lvl="0"/>
            <a:r>
              <a:rPr lang="en-GB" sz="2100" dirty="0"/>
              <a:t>The unity of the Church in Heaven and on earth with the offering of Christ.</a:t>
            </a:r>
          </a:p>
          <a:p>
            <a:pPr lvl="0"/>
            <a:r>
              <a:rPr lang="en-GB" sz="2100" dirty="0"/>
              <a:t>Our Father.</a:t>
            </a:r>
          </a:p>
          <a:p>
            <a:pPr lvl="0"/>
            <a:r>
              <a:rPr lang="en-GB" sz="2100" dirty="0"/>
              <a:t>The prayer for peace and unity.</a:t>
            </a:r>
          </a:p>
          <a:p>
            <a:pPr lvl="0"/>
            <a:r>
              <a:rPr lang="en-GB" sz="2100" dirty="0"/>
              <a:t>Sign of Peace.</a:t>
            </a:r>
          </a:p>
          <a:p>
            <a:pPr lvl="0"/>
            <a:r>
              <a:rPr lang="en-GB" sz="2100" dirty="0"/>
              <a:t>Lamb of God.</a:t>
            </a:r>
          </a:p>
          <a:p>
            <a:pPr lvl="0"/>
            <a:r>
              <a:rPr lang="en-GB" sz="2100" dirty="0"/>
              <a:t>The prayer: </a:t>
            </a:r>
            <a:r>
              <a:rPr lang="en-GB" sz="2100" i="1" dirty="0"/>
              <a:t>Lord, I am not worthy.</a:t>
            </a:r>
            <a:endParaRPr lang="en-GB" sz="2100" dirty="0"/>
          </a:p>
          <a:p>
            <a:pPr lvl="0"/>
            <a:r>
              <a:rPr lang="en-GB" sz="2100" dirty="0"/>
              <a:t>The Eucharistic presence of Christ.</a:t>
            </a:r>
          </a:p>
          <a:p>
            <a:pPr lvl="0"/>
            <a:r>
              <a:rPr lang="en-GB" sz="2100" dirty="0"/>
              <a:t>Reception of Christ in Holy Communion and union of the faithful.</a:t>
            </a:r>
          </a:p>
          <a:p>
            <a:pPr marL="0" indent="0" algn="ctr">
              <a:buNone/>
            </a:pPr>
            <a:endParaRPr lang="en-US" sz="3500" b="1" dirty="0"/>
          </a:p>
        </p:txBody>
      </p:sp>
      <p:sp>
        <p:nvSpPr>
          <p:cNvPr id="6" name="TextBox 5"/>
          <p:cNvSpPr txBox="1"/>
          <p:nvPr/>
        </p:nvSpPr>
        <p:spPr>
          <a:xfrm>
            <a:off x="57728" y="856357"/>
            <a:ext cx="6675582" cy="6217087"/>
          </a:xfrm>
          <a:prstGeom prst="rect">
            <a:avLst/>
          </a:prstGeom>
          <a:noFill/>
        </p:spPr>
        <p:txBody>
          <a:bodyPr wrap="square" rtlCol="0">
            <a:spAutoFit/>
          </a:bodyPr>
          <a:lstStyle/>
          <a:p>
            <a:pPr marL="285750" indent="-285750">
              <a:buFont typeface="Arial" panose="020B0604020202020204" pitchFamily="34" charset="0"/>
              <a:buChar char="•"/>
            </a:pPr>
            <a:r>
              <a:rPr lang="en-GB" sz="1600" dirty="0"/>
              <a:t>Some children will be able to </a:t>
            </a:r>
            <a:r>
              <a:rPr lang="en-GB" sz="1600" b="1" dirty="0"/>
              <a:t>make links </a:t>
            </a:r>
            <a:r>
              <a:rPr lang="en-GB" sz="1600" dirty="0"/>
              <a:t>to show how feelings and beliefs about what makes, and breaks friendship and unity affects their behaviour and that of others. </a:t>
            </a:r>
          </a:p>
          <a:p>
            <a:pPr marL="285750" indent="-285750">
              <a:buFont typeface="Arial" panose="020B0604020202020204" pitchFamily="34" charset="0"/>
              <a:buChar char="•"/>
            </a:pPr>
            <a:r>
              <a:rPr lang="en-GB" sz="1600" dirty="0"/>
              <a:t>Some children will be able to </a:t>
            </a:r>
            <a:r>
              <a:rPr lang="en-GB" sz="1600" b="1" dirty="0"/>
              <a:t>ask and respond</a:t>
            </a:r>
            <a:r>
              <a:rPr lang="en-GB" sz="1600" dirty="0"/>
              <a:t> to questions about their own and others’ experiences and feelings about friendship and unity.</a:t>
            </a:r>
          </a:p>
          <a:p>
            <a:pPr marL="285750" indent="-285750">
              <a:buFont typeface="Arial" panose="020B0604020202020204" pitchFamily="34" charset="0"/>
              <a:buChar char="•"/>
            </a:pPr>
            <a:r>
              <a:rPr lang="en-GB" sz="1600" dirty="0"/>
              <a:t>Some children will be able to </a:t>
            </a:r>
            <a:r>
              <a:rPr lang="en-GB" sz="1600" b="1" dirty="0"/>
              <a:t>compare </a:t>
            </a:r>
            <a:r>
              <a:rPr lang="en-GB" sz="1600" dirty="0"/>
              <a:t>their own and other people’s ideas about questions concerning friendship which are difficult to answer. </a:t>
            </a:r>
          </a:p>
          <a:p>
            <a:pPr marL="285750" indent="-285750">
              <a:buFont typeface="Arial" panose="020B0604020202020204" pitchFamily="34" charset="0"/>
              <a:buChar char="•"/>
            </a:pPr>
            <a:r>
              <a:rPr lang="en-GB" sz="1600" dirty="0"/>
              <a:t>Some children will be able to </a:t>
            </a:r>
            <a:r>
              <a:rPr lang="en-GB" sz="1600" b="1" dirty="0"/>
              <a:t>make links </a:t>
            </a:r>
            <a:r>
              <a:rPr lang="en-GB" sz="1600" dirty="0"/>
              <a:t>between scripture and the Eucharist. </a:t>
            </a:r>
          </a:p>
          <a:p>
            <a:pPr marL="285750" indent="-285750">
              <a:buFont typeface="Arial" panose="020B0604020202020204" pitchFamily="34" charset="0"/>
              <a:buChar char="•"/>
            </a:pPr>
            <a:r>
              <a:rPr lang="en-GB" sz="1600" dirty="0"/>
              <a:t>Some children will be able to use a developing religious vocabulary</a:t>
            </a:r>
            <a:r>
              <a:rPr lang="en-GB" sz="1600" b="1" dirty="0"/>
              <a:t> </a:t>
            </a:r>
            <a:r>
              <a:rPr lang="en-GB" sz="1600" dirty="0"/>
              <a:t>to </a:t>
            </a:r>
            <a:r>
              <a:rPr lang="en-GB" sz="1600" b="1" dirty="0"/>
              <a:t>give reasons</a:t>
            </a:r>
            <a:r>
              <a:rPr lang="en-GB" sz="1600" dirty="0"/>
              <a:t> for the actions and symbols of the Communion Rite. </a:t>
            </a:r>
          </a:p>
          <a:p>
            <a:pPr marL="285750" indent="-285750">
              <a:buFont typeface="Arial" panose="020B0604020202020204" pitchFamily="34" charset="0"/>
              <a:buChar char="•"/>
            </a:pPr>
            <a:r>
              <a:rPr lang="en-GB" sz="1600" dirty="0"/>
              <a:t>Some children will be able to</a:t>
            </a:r>
            <a:r>
              <a:rPr lang="en-GB" sz="1600" b="1" dirty="0"/>
              <a:t> give</a:t>
            </a:r>
            <a:r>
              <a:rPr lang="en-GB" sz="1600" dirty="0"/>
              <a:t> </a:t>
            </a:r>
            <a:r>
              <a:rPr lang="en-GB" sz="1600" b="1" dirty="0"/>
              <a:t>reasons </a:t>
            </a:r>
            <a:r>
              <a:rPr lang="en-GB" sz="1600" dirty="0"/>
              <a:t>why Christians gather together in ‘communion’ and receive ‘Holy Communion’.</a:t>
            </a:r>
          </a:p>
          <a:p>
            <a:pPr marL="285750" indent="-285750">
              <a:buFont typeface="Arial" panose="020B0604020202020204" pitchFamily="34" charset="0"/>
              <a:buChar char="•"/>
            </a:pPr>
            <a:r>
              <a:rPr lang="en-GB" sz="1600" dirty="0"/>
              <a:t>Some children will be able to </a:t>
            </a:r>
            <a:r>
              <a:rPr lang="en-GB" sz="1600" b="1" dirty="0"/>
              <a:t>show how </a:t>
            </a:r>
            <a:r>
              <a:rPr lang="en-GB" sz="1600" dirty="0"/>
              <a:t>their own and others’ decisions about friendships are informed by beliefs and values. </a:t>
            </a:r>
          </a:p>
          <a:p>
            <a:pPr marL="285750" indent="-285750">
              <a:buFont typeface="Arial" panose="020B0604020202020204" pitchFamily="34" charset="0"/>
              <a:buChar char="•"/>
            </a:pPr>
            <a:r>
              <a:rPr lang="en-GB" sz="1600" dirty="0"/>
              <a:t>Some children will be able to </a:t>
            </a:r>
            <a:r>
              <a:rPr lang="en-GB" sz="1600" b="1" dirty="0"/>
              <a:t>show understanding </a:t>
            </a:r>
            <a:r>
              <a:rPr lang="en-GB" sz="1600" dirty="0"/>
              <a:t>of the links between a range of Scripture texts and some parts of the Mass which express communion with Jesus and the feelings that communion with others brings.</a:t>
            </a:r>
          </a:p>
          <a:p>
            <a:pPr marL="285750" indent="-285750">
              <a:buFont typeface="Arial" panose="020B0604020202020204" pitchFamily="34" charset="0"/>
              <a:buChar char="•"/>
            </a:pPr>
            <a:r>
              <a:rPr lang="en-GB" sz="1600" dirty="0"/>
              <a:t>Some children will be able to use religious terms</a:t>
            </a:r>
            <a:r>
              <a:rPr lang="en-GB" sz="1600" b="1" dirty="0"/>
              <a:t> </a:t>
            </a:r>
            <a:r>
              <a:rPr lang="en-GB" sz="1600" dirty="0"/>
              <a:t>to </a:t>
            </a:r>
            <a:r>
              <a:rPr lang="en-GB" sz="1600" b="1" dirty="0"/>
              <a:t>show an understanding</a:t>
            </a:r>
            <a:r>
              <a:rPr lang="en-GB" sz="1600" dirty="0"/>
              <a:t> of different aspects of the Eucharist. </a:t>
            </a:r>
          </a:p>
          <a:p>
            <a:pPr marL="285750" indent="-285750">
              <a:buFont typeface="Arial" panose="020B0604020202020204" pitchFamily="34" charset="0"/>
              <a:buChar char="•"/>
            </a:pPr>
            <a:r>
              <a:rPr lang="en-GB" sz="1600" dirty="0"/>
              <a:t>Some children will be able to </a:t>
            </a:r>
            <a:r>
              <a:rPr lang="en-GB" sz="1600" b="1" dirty="0"/>
              <a:t>show understanding </a:t>
            </a:r>
            <a:r>
              <a:rPr lang="en-GB" sz="1600" dirty="0"/>
              <a:t>of how belief in Jesus Christ, the uniting presence in Holy Communion, shapes the lives of Christians. </a:t>
            </a:r>
          </a:p>
          <a:p>
            <a:pPr marL="285750" indent="-285750">
              <a:buFont typeface="Arial" panose="020B0604020202020204" pitchFamily="34" charset="0"/>
              <a:buChar char="•"/>
            </a:pPr>
            <a:endParaRPr lang="en-GB" sz="1400" dirty="0"/>
          </a:p>
        </p:txBody>
      </p:sp>
      <p:pic>
        <p:nvPicPr>
          <p:cNvPr id="7" name="Audio 6">
            <a:hlinkClick r:id="" action="ppaction://media"/>
          </p:cNvPr>
          <p:cNvPicPr>
            <a:picLocks noChangeAspect="1"/>
          </p:cNvPicPr>
          <p:nvPr>
            <a:audioFile r:link="rId1"/>
            <p:extLst>
              <p:ext uri="{DAA4B4D4-6D71-4841-9C94-3DE7FCFB9230}">
                <p14:media xmlns:p14="http://schemas.microsoft.com/office/powerpoint/2010/main" r:embed="rId2">
                  <p14:trim st="1841" end="3388.6689"/>
                </p14:media>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759495252"/>
      </p:ext>
    </p:extLst>
  </p:cSld>
  <p:clrMapOvr>
    <a:masterClrMapping/>
  </p:clrMapOvr>
  <mc:AlternateContent xmlns:mc="http://schemas.openxmlformats.org/markup-compatibility/2006" xmlns:p14="http://schemas.microsoft.com/office/powerpoint/2010/main">
    <mc:Choice Requires="p14">
      <p:transition spd="slow" p14:dur="2000" advTm="14629"/>
    </mc:Choice>
    <mc:Fallback xmlns="">
      <p:transition spd="slow" advTm="14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4"/>
          <a:stretch>
            <a:fillRect/>
          </a:stretch>
        </p:blipFill>
        <p:spPr>
          <a:xfrm>
            <a:off x="3350490" y="517161"/>
            <a:ext cx="5181600" cy="2460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ontent Placeholder 7"/>
          <p:cNvSpPr>
            <a:spLocks noGrp="1"/>
          </p:cNvSpPr>
          <p:nvPr>
            <p:ph sz="half" idx="2"/>
          </p:nvPr>
        </p:nvSpPr>
        <p:spPr>
          <a:xfrm>
            <a:off x="3260436" y="4116964"/>
            <a:ext cx="5837381" cy="2667145"/>
          </a:xfrm>
        </p:spPr>
        <p:txBody>
          <a:bodyPr>
            <a:normAutofit/>
          </a:bodyPr>
          <a:lstStyle/>
          <a:p>
            <a:pPr marL="0" indent="0">
              <a:buNone/>
            </a:pPr>
            <a:r>
              <a:rPr lang="en-GB" sz="3600" dirty="0"/>
              <a:t>Email: </a:t>
            </a:r>
            <a:r>
              <a:rPr lang="en-GB" sz="3600" dirty="0">
                <a:hlinkClick r:id="rId5"/>
              </a:rPr>
              <a:t>ploftus@olqoh.com</a:t>
            </a:r>
            <a:r>
              <a:rPr lang="en-GB" sz="3600" dirty="0"/>
              <a:t> </a:t>
            </a:r>
          </a:p>
        </p:txBody>
      </p:sp>
      <p:pic>
        <p:nvPicPr>
          <p:cNvPr id="4"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83280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3142</Words>
  <Application>Microsoft Office PowerPoint</Application>
  <PresentationFormat>Widescreen</PresentationFormat>
  <Paragraphs>180</Paragraphs>
  <Slides>22</Slides>
  <Notes>0</Notes>
  <HiddenSlides>0</HiddenSlides>
  <MMClips>22</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Calibri Light</vt:lpstr>
      <vt:lpstr>1_Office Theme</vt:lpstr>
      <vt:lpstr>Office Theme</vt:lpstr>
      <vt:lpstr>RE – KS2</vt:lpstr>
      <vt:lpstr>Outline</vt:lpstr>
      <vt:lpstr>Outline for the whole school</vt:lpstr>
      <vt:lpstr>Where can we watch a Mass? </vt:lpstr>
      <vt:lpstr>Structure of RE Topics</vt:lpstr>
      <vt:lpstr>Year 3 – Listening and Sharing</vt:lpstr>
      <vt:lpstr>Structure of Listening and Sharing topic</vt:lpstr>
      <vt:lpstr>Key Scripture</vt:lpstr>
      <vt:lpstr>Some suggested activities</vt:lpstr>
      <vt:lpstr>Assessment</vt:lpstr>
      <vt:lpstr>Year 4 – Giving and Receiving</vt:lpstr>
      <vt:lpstr>Structure of Giving and receiving topic</vt:lpstr>
      <vt:lpstr>Key Scripture</vt:lpstr>
      <vt:lpstr>Some suggested activities</vt:lpstr>
      <vt:lpstr>Assessment</vt:lpstr>
      <vt:lpstr>Year 5 and 6 – Unity</vt:lpstr>
      <vt:lpstr>Structure of Unity topic</vt:lpstr>
      <vt:lpstr>Key Scripture</vt:lpstr>
      <vt:lpstr>Key Scripture</vt:lpstr>
      <vt:lpstr>Some suggested activities</vt:lpstr>
      <vt:lpstr>Assessment</vt:lpstr>
      <vt:lpstr>PowerPoint Presentation</vt:lpstr>
    </vt:vector>
  </TitlesOfParts>
  <Company>JSPC Computer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 KS2</dc:title>
  <dc:creator>Petronela Loftus</dc:creator>
  <cp:lastModifiedBy>Fr Simon Dray</cp:lastModifiedBy>
  <cp:revision>59</cp:revision>
  <dcterms:created xsi:type="dcterms:W3CDTF">2021-01-29T09:35:50Z</dcterms:created>
  <dcterms:modified xsi:type="dcterms:W3CDTF">2021-01-31T17:25:54Z</dcterms:modified>
</cp:coreProperties>
</file>